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9" d="100"/>
          <a:sy n="109" d="100"/>
        </p:scale>
        <p:origin x="98" y="1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t-E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t-EE"/>
          </a:p>
        </p:txBody>
      </p:sp>
      <p:sp>
        <p:nvSpPr>
          <p:cNvPr id="4" name="Date Placeholder 3"/>
          <p:cNvSpPr>
            <a:spLocks noGrp="1"/>
          </p:cNvSpPr>
          <p:nvPr>
            <p:ph type="dt" sz="half" idx="10"/>
          </p:nvPr>
        </p:nvSpPr>
        <p:spPr/>
        <p:txBody>
          <a:bodyPr/>
          <a:lstStyle/>
          <a:p>
            <a:fld id="{422B5952-AF18-46EF-90F6-EF75F50C54F0}" type="datetimeFigureOut">
              <a:rPr lang="et-EE" smtClean="0"/>
              <a:t>14.02.2021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887950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422B5952-AF18-46EF-90F6-EF75F50C54F0}" type="datetimeFigureOut">
              <a:rPr lang="et-EE" smtClean="0"/>
              <a:t>14.02.2021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1905802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422B5952-AF18-46EF-90F6-EF75F50C54F0}" type="datetimeFigureOut">
              <a:rPr lang="et-EE" smtClean="0"/>
              <a:t>14.02.2021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2259711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422B5952-AF18-46EF-90F6-EF75F50C54F0}" type="datetimeFigureOut">
              <a:rPr lang="et-EE" smtClean="0"/>
              <a:t>14.02.2021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389717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t-E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2B5952-AF18-46EF-90F6-EF75F50C54F0}" type="datetimeFigureOut">
              <a:rPr lang="et-EE" smtClean="0"/>
              <a:t>14.02.2021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2177652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Date Placeholder 4"/>
          <p:cNvSpPr>
            <a:spLocks noGrp="1"/>
          </p:cNvSpPr>
          <p:nvPr>
            <p:ph type="dt" sz="half" idx="10"/>
          </p:nvPr>
        </p:nvSpPr>
        <p:spPr/>
        <p:txBody>
          <a:bodyPr/>
          <a:lstStyle/>
          <a:p>
            <a:fld id="{422B5952-AF18-46EF-90F6-EF75F50C54F0}" type="datetimeFigureOut">
              <a:rPr lang="et-EE" smtClean="0"/>
              <a:t>14.02.2021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3664660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t-E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Date Placeholder 6"/>
          <p:cNvSpPr>
            <a:spLocks noGrp="1"/>
          </p:cNvSpPr>
          <p:nvPr>
            <p:ph type="dt" sz="half" idx="10"/>
          </p:nvPr>
        </p:nvSpPr>
        <p:spPr/>
        <p:txBody>
          <a:bodyPr/>
          <a:lstStyle/>
          <a:p>
            <a:fld id="{422B5952-AF18-46EF-90F6-EF75F50C54F0}" type="datetimeFigureOut">
              <a:rPr lang="et-EE" smtClean="0"/>
              <a:t>14.02.2021</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2421920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Date Placeholder 2"/>
          <p:cNvSpPr>
            <a:spLocks noGrp="1"/>
          </p:cNvSpPr>
          <p:nvPr>
            <p:ph type="dt" sz="half" idx="10"/>
          </p:nvPr>
        </p:nvSpPr>
        <p:spPr/>
        <p:txBody>
          <a:bodyPr/>
          <a:lstStyle/>
          <a:p>
            <a:fld id="{422B5952-AF18-46EF-90F6-EF75F50C54F0}" type="datetimeFigureOut">
              <a:rPr lang="et-EE" smtClean="0"/>
              <a:t>14.02.2021</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1341768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2B5952-AF18-46EF-90F6-EF75F50C54F0}" type="datetimeFigureOut">
              <a:rPr lang="et-EE" smtClean="0"/>
              <a:t>14.02.2021</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310808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t-E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2B5952-AF18-46EF-90F6-EF75F50C54F0}" type="datetimeFigureOut">
              <a:rPr lang="et-EE" smtClean="0"/>
              <a:t>14.02.2021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3909620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t-E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2B5952-AF18-46EF-90F6-EF75F50C54F0}" type="datetimeFigureOut">
              <a:rPr lang="et-EE" smtClean="0"/>
              <a:t>14.02.2021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EF61CFA0-8A34-457B-8FAB-6444632E169B}" type="slidenum">
              <a:rPr lang="et-EE" smtClean="0"/>
              <a:t>‹#›</a:t>
            </a:fld>
            <a:endParaRPr lang="et-EE"/>
          </a:p>
        </p:txBody>
      </p:sp>
    </p:spTree>
    <p:extLst>
      <p:ext uri="{BB962C8B-B14F-4D97-AF65-F5344CB8AC3E}">
        <p14:creationId xmlns:p14="http://schemas.microsoft.com/office/powerpoint/2010/main" val="1476176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t-E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2B5952-AF18-46EF-90F6-EF75F50C54F0}" type="datetimeFigureOut">
              <a:rPr lang="et-EE" smtClean="0"/>
              <a:t>14.02.2021</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61CFA0-8A34-457B-8FAB-6444632E169B}" type="slidenum">
              <a:rPr lang="et-EE" smtClean="0"/>
              <a:t>‹#›</a:t>
            </a:fld>
            <a:endParaRPr lang="et-EE"/>
          </a:p>
        </p:txBody>
      </p:sp>
    </p:spTree>
    <p:extLst>
      <p:ext uri="{BB962C8B-B14F-4D97-AF65-F5344CB8AC3E}">
        <p14:creationId xmlns:p14="http://schemas.microsoft.com/office/powerpoint/2010/main" val="2180658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altech.ee/en/hct" TargetMode="External"/><Relationship Id="rId2" Type="http://schemas.openxmlformats.org/officeDocument/2006/relationships/hyperlink" Target="https://old.taltech.ee/?id=151883" TargetMode="External"/><Relationship Id="rId1" Type="http://schemas.openxmlformats.org/officeDocument/2006/relationships/slideLayout" Target="../slideLayouts/slideLayout1.xml"/><Relationship Id="rId4" Type="http://schemas.openxmlformats.org/officeDocument/2006/relationships/hyperlink" Target="https://healthfounders.ee/"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taltech.ee/en/news/e-health-hackathon-ten-new-e-health-projects-were-launched"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ois.ttu.ee/subject/IHB0081" TargetMode="External"/><Relationship Id="rId3" Type="http://schemas.openxmlformats.org/officeDocument/2006/relationships/hyperlink" Target="http://ois.ttu.ee/subject/IHB0100" TargetMode="External"/><Relationship Id="rId7" Type="http://schemas.openxmlformats.org/officeDocument/2006/relationships/hyperlink" Target="http://ois.ttu.ee/subject/IHB0090" TargetMode="External"/><Relationship Id="rId2" Type="http://schemas.openxmlformats.org/officeDocument/2006/relationships/hyperlink" Target="http://ois.ttu.ee/subject/IHB0031" TargetMode="External"/><Relationship Id="rId1" Type="http://schemas.openxmlformats.org/officeDocument/2006/relationships/slideLayout" Target="../slideLayouts/slideLayout7.xml"/><Relationship Id="rId6" Type="http://schemas.openxmlformats.org/officeDocument/2006/relationships/hyperlink" Target="http://ois.ttu.ee/subject/IHB0061" TargetMode="External"/><Relationship Id="rId5" Type="http://schemas.openxmlformats.org/officeDocument/2006/relationships/hyperlink" Target="http://ois.ttu.ee/subject/IHB0011" TargetMode="External"/><Relationship Id="rId4" Type="http://schemas.openxmlformats.org/officeDocument/2006/relationships/hyperlink" Target="http://ois.ttu.ee/subject/IHB1020"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taltech.ee/en/news/taltech-and-health-economy-accelerator-health-founders-begin-cooperation"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t-EE" sz="2000" b="1" dirty="0" err="1"/>
              <a:t>Health</a:t>
            </a:r>
            <a:r>
              <a:rPr lang="et-EE" sz="2000" b="1" dirty="0"/>
              <a:t> </a:t>
            </a:r>
            <a:r>
              <a:rPr lang="et-EE" sz="2000" b="1" dirty="0" err="1"/>
              <a:t>Care</a:t>
            </a:r>
            <a:r>
              <a:rPr lang="et-EE" sz="2000" b="1" dirty="0"/>
              <a:t> </a:t>
            </a:r>
            <a:r>
              <a:rPr lang="et-EE" sz="2000" b="1" dirty="0" err="1"/>
              <a:t>Technology</a:t>
            </a:r>
            <a:r>
              <a:rPr lang="et-EE" sz="2000" b="1" dirty="0"/>
              <a:t/>
            </a:r>
            <a:br>
              <a:rPr lang="et-EE" sz="2000" b="1" dirty="0"/>
            </a:br>
            <a:r>
              <a:rPr lang="et-EE" sz="1600" b="1" u="sng" dirty="0">
                <a:hlinkClick r:id="rId2"/>
              </a:rPr>
              <a:t>https://old.taltech.ee/?id=151883</a:t>
            </a:r>
            <a:r>
              <a:rPr lang="et-EE" sz="1600" b="1" dirty="0"/>
              <a:t/>
            </a:r>
            <a:br>
              <a:rPr lang="et-EE" sz="1600" b="1" dirty="0"/>
            </a:br>
            <a:endParaRPr lang="et-EE" sz="1600" dirty="0"/>
          </a:p>
        </p:txBody>
      </p:sp>
      <p:sp>
        <p:nvSpPr>
          <p:cNvPr id="3" name="Subtitle 2"/>
          <p:cNvSpPr>
            <a:spLocks noGrp="1"/>
          </p:cNvSpPr>
          <p:nvPr>
            <p:ph type="subTitle" idx="1"/>
          </p:nvPr>
        </p:nvSpPr>
        <p:spPr/>
        <p:txBody>
          <a:bodyPr>
            <a:noAutofit/>
          </a:bodyPr>
          <a:lstStyle/>
          <a:p>
            <a:r>
              <a:rPr lang="et-EE" sz="1600" u="sng" dirty="0" err="1">
                <a:latin typeface="Times New Roman" panose="02020603050405020304" pitchFamily="18" charset="0"/>
                <a:cs typeface="Times New Roman" panose="02020603050405020304" pitchFamily="18" charset="0"/>
                <a:hlinkClick r:id="rId3"/>
              </a:rPr>
              <a:t>Digital</a:t>
            </a:r>
            <a:r>
              <a:rPr lang="et-EE" sz="1600" u="sng" dirty="0">
                <a:latin typeface="Times New Roman" panose="02020603050405020304" pitchFamily="18" charset="0"/>
                <a:cs typeface="Times New Roman" panose="02020603050405020304" pitchFamily="18" charset="0"/>
                <a:hlinkClick r:id="rId3"/>
              </a:rPr>
              <a:t> </a:t>
            </a:r>
            <a:r>
              <a:rPr lang="et-EE" sz="1600" u="sng" dirty="0" err="1">
                <a:latin typeface="Times New Roman" panose="02020603050405020304" pitchFamily="18" charset="0"/>
                <a:cs typeface="Times New Roman" panose="02020603050405020304" pitchFamily="18" charset="0"/>
                <a:hlinkClick r:id="rId3"/>
              </a:rPr>
              <a:t>Health</a:t>
            </a:r>
            <a:r>
              <a:rPr lang="et-EE" sz="1600" u="sng" dirty="0">
                <a:latin typeface="Times New Roman" panose="02020603050405020304" pitchFamily="18" charset="0"/>
                <a:cs typeface="Times New Roman" panose="02020603050405020304" pitchFamily="18" charset="0"/>
                <a:hlinkClick r:id="rId3"/>
              </a:rPr>
              <a:t> </a:t>
            </a:r>
            <a:r>
              <a:rPr lang="et-EE" sz="1600" dirty="0" err="1">
                <a:latin typeface="Times New Roman" panose="02020603050405020304" pitchFamily="18" charset="0"/>
                <a:cs typeface="Times New Roman" panose="02020603050405020304" pitchFamily="18" charset="0"/>
              </a:rPr>
              <a:t>Master’s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program</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is</a:t>
            </a:r>
            <a:r>
              <a:rPr lang="et-EE" sz="1600" dirty="0">
                <a:latin typeface="Times New Roman" panose="02020603050405020304" pitchFamily="18" charset="0"/>
                <a:cs typeface="Times New Roman" panose="02020603050405020304" pitchFamily="18" charset="0"/>
              </a:rPr>
              <a:t> a </a:t>
            </a:r>
            <a:r>
              <a:rPr lang="et-EE" sz="1600" dirty="0" err="1">
                <a:latin typeface="Times New Roman" panose="02020603050405020304" pitchFamily="18" charset="0"/>
                <a:cs typeface="Times New Roman" panose="02020603050405020304" pitchFamily="18" charset="0"/>
              </a:rPr>
              <a:t>unique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curriculum</a:t>
            </a:r>
            <a:r>
              <a:rPr lang="et-EE" sz="1600" dirty="0">
                <a:latin typeface="Times New Roman" panose="02020603050405020304" pitchFamily="18" charset="0"/>
                <a:cs typeface="Times New Roman" panose="02020603050405020304" pitchFamily="18" charset="0"/>
              </a:rPr>
              <a:t> in </a:t>
            </a:r>
            <a:r>
              <a:rPr lang="et-EE" sz="1600" dirty="0" err="1">
                <a:latin typeface="Times New Roman" panose="02020603050405020304" pitchFamily="18" charset="0"/>
                <a:cs typeface="Times New Roman" panose="02020603050405020304" pitchFamily="18" charset="0"/>
              </a:rPr>
              <a:t>Europe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that</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gives</a:t>
            </a:r>
            <a:r>
              <a:rPr lang="et-EE" sz="1600" dirty="0">
                <a:latin typeface="Times New Roman" panose="02020603050405020304" pitchFamily="18" charset="0"/>
                <a:cs typeface="Times New Roman" panose="02020603050405020304" pitchFamily="18" charset="0"/>
              </a:rPr>
              <a:t> a </a:t>
            </a:r>
            <a:r>
              <a:rPr lang="et-EE" sz="1600" dirty="0" err="1">
                <a:latin typeface="Times New Roman" panose="02020603050405020304" pitchFamily="18" charset="0"/>
                <a:cs typeface="Times New Roman" panose="02020603050405020304" pitchFamily="18" charset="0"/>
              </a:rPr>
              <a:t>broad</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knowhow</a:t>
            </a:r>
            <a:r>
              <a:rPr lang="et-EE" sz="1600" dirty="0">
                <a:latin typeface="Times New Roman" panose="02020603050405020304" pitchFamily="18" charset="0"/>
                <a:cs typeface="Times New Roman" panose="02020603050405020304" pitchFamily="18" charset="0"/>
              </a:rPr>
              <a:t> on </a:t>
            </a:r>
            <a:r>
              <a:rPr lang="et-EE" sz="1600" dirty="0" err="1" smtClean="0">
                <a:latin typeface="Times New Roman" panose="02020603050405020304" pitchFamily="18" charset="0"/>
                <a:cs typeface="Times New Roman" panose="02020603050405020304" pitchFamily="18" charset="0"/>
              </a:rPr>
              <a:t>health</a:t>
            </a:r>
            <a:r>
              <a:rPr lang="et-EE" sz="1600" dirty="0">
                <a:latin typeface="Times New Roman" panose="02020603050405020304" pitchFamily="18" charset="0"/>
                <a:cs typeface="Times New Roman" panose="02020603050405020304" pitchFamily="18" charset="0"/>
              </a:rPr>
              <a:t> </a:t>
            </a:r>
            <a:r>
              <a:rPr lang="et-EE" sz="1600" dirty="0" err="1" smtClean="0">
                <a:latin typeface="Times New Roman" panose="02020603050405020304" pitchFamily="18" charset="0"/>
                <a:cs typeface="Times New Roman" panose="02020603050405020304" pitchFamily="18" charset="0"/>
              </a:rPr>
              <a:t>care</a:t>
            </a:r>
            <a:r>
              <a:rPr lang="et-EE" sz="1600" dirty="0">
                <a:latin typeface="Times New Roman" panose="02020603050405020304" pitchFamily="18" charset="0"/>
                <a:cs typeface="Times New Roman" panose="02020603050405020304" pitchFamily="18" charset="0"/>
              </a:rPr>
              <a:t>, IT, </a:t>
            </a:r>
            <a:r>
              <a:rPr lang="et-EE" sz="1600" dirty="0" err="1">
                <a:latin typeface="Times New Roman" panose="02020603050405020304" pitchFamily="18" charset="0"/>
                <a:cs typeface="Times New Roman" panose="02020603050405020304" pitchFamily="18" charset="0"/>
              </a:rPr>
              <a:t>medicine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economics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law</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state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management</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entrepreneurship</a:t>
            </a:r>
            <a:r>
              <a:rPr lang="et-EE" sz="1600" dirty="0">
                <a:latin typeface="Times New Roman" panose="02020603050405020304" pitchFamily="18" charset="0"/>
                <a:cs typeface="Times New Roman" panose="02020603050405020304" pitchFamily="18" charset="0"/>
              </a:rPr>
              <a:t> and </a:t>
            </a:r>
            <a:r>
              <a:rPr lang="et-EE" sz="1600" dirty="0" err="1">
                <a:latin typeface="Times New Roman" panose="02020603050405020304" pitchFamily="18" charset="0"/>
                <a:cs typeface="Times New Roman" panose="02020603050405020304" pitchFamily="18" charset="0"/>
              </a:rPr>
              <a:t>other</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topics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related</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to</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the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digitalization</a:t>
            </a:r>
            <a:r>
              <a:rPr lang="et-EE" sz="1600" dirty="0">
                <a:latin typeface="Times New Roman" panose="02020603050405020304" pitchFamily="18" charset="0"/>
                <a:cs typeface="Times New Roman" panose="02020603050405020304" pitchFamily="18" charset="0"/>
              </a:rPr>
              <a:t> of </a:t>
            </a:r>
            <a:r>
              <a:rPr lang="et-EE" sz="1600" dirty="0" err="1">
                <a:latin typeface="Times New Roman" panose="02020603050405020304" pitchFamily="18" charset="0"/>
                <a:cs typeface="Times New Roman" panose="02020603050405020304" pitchFamily="18" charset="0"/>
              </a:rPr>
              <a:t>health</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care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The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curriculum</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prepares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specialists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who</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will</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be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able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to</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analyze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develop</a:t>
            </a:r>
            <a:r>
              <a:rPr lang="et-EE" sz="1600" dirty="0">
                <a:latin typeface="Times New Roman" panose="02020603050405020304" pitchFamily="18" charset="0"/>
                <a:cs typeface="Times New Roman" panose="02020603050405020304" pitchFamily="18" charset="0"/>
              </a:rPr>
              <a:t> and </a:t>
            </a:r>
            <a:r>
              <a:rPr lang="et-EE" sz="1600" dirty="0" err="1">
                <a:latin typeface="Times New Roman" panose="02020603050405020304" pitchFamily="18" charset="0"/>
                <a:cs typeface="Times New Roman" panose="02020603050405020304" pitchFamily="18" charset="0"/>
              </a:rPr>
              <a:t>successfully</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implement</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new</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technologies</a:t>
            </a:r>
            <a:r>
              <a:rPr lang="et-EE" sz="1600" dirty="0">
                <a:latin typeface="Times New Roman" panose="02020603050405020304" pitchFamily="18" charset="0"/>
                <a:cs typeface="Times New Roman" panose="02020603050405020304" pitchFamily="18" charset="0"/>
              </a:rPr>
              <a:t> and </a:t>
            </a:r>
            <a:r>
              <a:rPr lang="et-EE" sz="1600" dirty="0" err="1">
                <a:latin typeface="Times New Roman" panose="02020603050405020304" pitchFamily="18" charset="0"/>
                <a:cs typeface="Times New Roman" panose="02020603050405020304" pitchFamily="18" charset="0"/>
              </a:rPr>
              <a:t>digital</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solutions</a:t>
            </a:r>
            <a:r>
              <a:rPr lang="et-EE" sz="1600" dirty="0">
                <a:latin typeface="Times New Roman" panose="02020603050405020304" pitchFamily="18" charset="0"/>
                <a:cs typeface="Times New Roman" panose="02020603050405020304" pitchFamily="18" charset="0"/>
              </a:rPr>
              <a:t> in </a:t>
            </a:r>
            <a:r>
              <a:rPr lang="et-EE" sz="1600" dirty="0" err="1">
                <a:latin typeface="Times New Roman" panose="02020603050405020304" pitchFamily="18" charset="0"/>
                <a:cs typeface="Times New Roman" panose="02020603050405020304" pitchFamily="18" charset="0"/>
              </a:rPr>
              <a:t>health</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care</a:t>
            </a:r>
            <a:r>
              <a:rPr lang="et-EE" sz="1600" dirty="0">
                <a:latin typeface="Times New Roman" panose="02020603050405020304" pitchFamily="18" charset="0"/>
                <a:cs typeface="Times New Roman" panose="02020603050405020304" pitchFamily="18" charset="0"/>
              </a:rPr>
              <a:t>.</a:t>
            </a:r>
          </a:p>
          <a:p>
            <a:r>
              <a:rPr lang="et-EE" sz="1600" u="sng" dirty="0" err="1">
                <a:latin typeface="Times New Roman" panose="02020603050405020304" pitchFamily="18" charset="0"/>
                <a:cs typeface="Times New Roman" panose="02020603050405020304" pitchFamily="18" charset="0"/>
                <a:hlinkClick r:id="rId4"/>
              </a:rPr>
              <a:t>Health</a:t>
            </a:r>
            <a:r>
              <a:rPr lang="et-EE" sz="1600" u="sng" dirty="0">
                <a:latin typeface="Times New Roman" panose="02020603050405020304" pitchFamily="18" charset="0"/>
                <a:cs typeface="Times New Roman" panose="02020603050405020304" pitchFamily="18" charset="0"/>
                <a:hlinkClick r:id="rId4"/>
              </a:rPr>
              <a:t> </a:t>
            </a:r>
            <a:r>
              <a:rPr lang="et-EE" sz="1600" u="sng" dirty="0" err="1">
                <a:latin typeface="Times New Roman" panose="02020603050405020304" pitchFamily="18" charset="0"/>
                <a:cs typeface="Times New Roman" panose="02020603050405020304" pitchFamily="18" charset="0"/>
                <a:hlinkClick r:id="rId4"/>
              </a:rPr>
              <a:t>Founders</a:t>
            </a:r>
            <a:r>
              <a:rPr lang="et-EE" sz="1600" u="sng" dirty="0">
                <a:latin typeface="Times New Roman" panose="02020603050405020304" pitchFamily="18" charset="0"/>
                <a:cs typeface="Times New Roman" panose="02020603050405020304" pitchFamily="18" charset="0"/>
                <a:hlinkClick r:id="rId4"/>
              </a:rPr>
              <a:t> </a:t>
            </a:r>
            <a:r>
              <a:rPr lang="et-EE" sz="1600" dirty="0" err="1">
                <a:latin typeface="Times New Roman" panose="02020603050405020304" pitchFamily="18" charset="0"/>
                <a:cs typeface="Times New Roman" panose="02020603050405020304" pitchFamily="18" charset="0"/>
              </a:rPr>
              <a:t>is</a:t>
            </a:r>
            <a:r>
              <a:rPr lang="et-EE" sz="1600" dirty="0">
                <a:latin typeface="Times New Roman" panose="02020603050405020304" pitchFamily="18" charset="0"/>
                <a:cs typeface="Times New Roman" panose="02020603050405020304" pitchFamily="18" charset="0"/>
              </a:rPr>
              <a:t> a </a:t>
            </a:r>
            <a:r>
              <a:rPr lang="et-EE" sz="1600" dirty="0" err="1">
                <a:latin typeface="Times New Roman" panose="02020603050405020304" pitchFamily="18" charset="0"/>
                <a:cs typeface="Times New Roman" panose="02020603050405020304" pitchFamily="18" charset="0"/>
              </a:rPr>
              <a:t>private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initiative</a:t>
            </a:r>
            <a:r>
              <a:rPr lang="et-EE" sz="1600" dirty="0">
                <a:latin typeface="Times New Roman" panose="02020603050405020304" pitchFamily="18" charset="0"/>
                <a:cs typeface="Times New Roman" panose="02020603050405020304" pitchFamily="18" charset="0"/>
              </a:rPr>
              <a:t> at </a:t>
            </a:r>
            <a:r>
              <a:rPr lang="et-EE" sz="1600" dirty="0" err="1">
                <a:latin typeface="Times New Roman" panose="02020603050405020304" pitchFamily="18" charset="0"/>
                <a:cs typeface="Times New Roman" panose="02020603050405020304" pitchFamily="18" charset="0"/>
              </a:rPr>
              <a:t>the</a:t>
            </a:r>
            <a:r>
              <a:rPr lang="et-EE" sz="1600" dirty="0">
                <a:latin typeface="Times New Roman" panose="02020603050405020304" pitchFamily="18" charset="0"/>
                <a:cs typeface="Times New Roman" panose="02020603050405020304" pitchFamily="18" charset="0"/>
              </a:rPr>
              <a:t> Ülemiste City </a:t>
            </a:r>
            <a:r>
              <a:rPr lang="et-EE" sz="1600" dirty="0" err="1">
                <a:latin typeface="Times New Roman" panose="02020603050405020304" pitchFamily="18" charset="0"/>
                <a:cs typeface="Times New Roman" panose="02020603050405020304" pitchFamily="18" charset="0"/>
              </a:rPr>
              <a:t>Health</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Centre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the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purpose</a:t>
            </a:r>
            <a:r>
              <a:rPr lang="et-EE" sz="1600" dirty="0">
                <a:latin typeface="Times New Roman" panose="02020603050405020304" pitchFamily="18" charset="0"/>
                <a:cs typeface="Times New Roman" panose="02020603050405020304" pitchFamily="18" charset="0"/>
              </a:rPr>
              <a:t> of </a:t>
            </a:r>
            <a:r>
              <a:rPr lang="et-EE" sz="1600" dirty="0" err="1">
                <a:latin typeface="Times New Roman" panose="02020603050405020304" pitchFamily="18" charset="0"/>
                <a:cs typeface="Times New Roman" panose="02020603050405020304" pitchFamily="18" charset="0"/>
              </a:rPr>
              <a:t>which</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is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to</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fly</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to</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the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orbit</a:t>
            </a:r>
            <a:r>
              <a:rPr lang="et-EE" sz="1600" dirty="0">
                <a:latin typeface="Times New Roman" panose="02020603050405020304" pitchFamily="18" charset="0"/>
                <a:cs typeface="Times New Roman" panose="02020603050405020304" pitchFamily="18" charset="0"/>
              </a:rPr>
              <a:t>“ 100 </a:t>
            </a:r>
            <a:r>
              <a:rPr lang="et-EE" sz="1600" dirty="0" err="1">
                <a:latin typeface="Times New Roman" panose="02020603050405020304" pitchFamily="18" charset="0"/>
                <a:cs typeface="Times New Roman" panose="02020603050405020304" pitchFamily="18" charset="0"/>
              </a:rPr>
              <a:t>innovative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enterprises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with</a:t>
            </a:r>
            <a:r>
              <a:rPr lang="et-EE" sz="1600" dirty="0">
                <a:latin typeface="Times New Roman" panose="02020603050405020304" pitchFamily="18" charset="0"/>
                <a:cs typeface="Times New Roman" panose="02020603050405020304" pitchFamily="18" charset="0"/>
              </a:rPr>
              <a:t> a </a:t>
            </a:r>
            <a:r>
              <a:rPr lang="et-EE" sz="1600" dirty="0" err="1">
                <a:latin typeface="Times New Roman" panose="02020603050405020304" pitchFamily="18" charset="0"/>
                <a:cs typeface="Times New Roman" panose="02020603050405020304" pitchFamily="18" charset="0"/>
              </a:rPr>
              <a:t>global</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reach</a:t>
            </a:r>
            <a:r>
              <a:rPr lang="et-EE" sz="1600" dirty="0">
                <a:latin typeface="Times New Roman" panose="02020603050405020304" pitchFamily="18" charset="0"/>
                <a:cs typeface="Times New Roman" panose="02020603050405020304" pitchFamily="18" charset="0"/>
              </a:rPr>
              <a:t> </a:t>
            </a:r>
            <a:r>
              <a:rPr lang="et-EE" sz="1600" dirty="0" err="1" smtClean="0">
                <a:latin typeface="Times New Roman" panose="02020603050405020304" pitchFamily="18" charset="0"/>
                <a:cs typeface="Times New Roman" panose="02020603050405020304" pitchFamily="18" charset="0"/>
              </a:rPr>
              <a:t>involving</a:t>
            </a:r>
            <a:r>
              <a:rPr lang="et-EE" sz="1600" dirty="0" smtClean="0">
                <a:latin typeface="Times New Roman" panose="02020603050405020304" pitchFamily="18" charset="0"/>
                <a:cs typeface="Times New Roman" panose="02020603050405020304" pitchFamily="18" charset="0"/>
              </a:rPr>
              <a:t> </a:t>
            </a:r>
            <a:r>
              <a:rPr lang="et-EE" sz="1600" dirty="0" err="1" smtClean="0">
                <a:latin typeface="Times New Roman" panose="02020603050405020304" pitchFamily="18" charset="0"/>
                <a:cs typeface="Times New Roman" panose="02020603050405020304" pitchFamily="18" charset="0"/>
              </a:rPr>
              <a:t>students</a:t>
            </a:r>
            <a:r>
              <a:rPr lang="et-EE" sz="1600" dirty="0" smtClean="0">
                <a:latin typeface="Times New Roman" panose="02020603050405020304" pitchFamily="18" charset="0"/>
                <a:cs typeface="Times New Roman" panose="02020603050405020304" pitchFamily="18" charset="0"/>
              </a:rPr>
              <a:t> and </a:t>
            </a:r>
            <a:r>
              <a:rPr lang="et-EE" sz="1600" dirty="0" err="1" smtClean="0">
                <a:latin typeface="Times New Roman" panose="02020603050405020304" pitchFamily="18" charset="0"/>
                <a:cs typeface="Times New Roman" panose="02020603050405020304" pitchFamily="18" charset="0"/>
              </a:rPr>
              <a:t>professionals</a:t>
            </a:r>
            <a:r>
              <a:rPr lang="et-EE" sz="1600" dirty="0" smtClean="0">
                <a:latin typeface="Times New Roman" panose="02020603050405020304" pitchFamily="18" charset="0"/>
                <a:cs typeface="Times New Roman" panose="02020603050405020304" pitchFamily="18" charset="0"/>
              </a:rPr>
              <a:t> </a:t>
            </a:r>
            <a:r>
              <a:rPr lang="et-EE" sz="1600" dirty="0" err="1" smtClean="0">
                <a:latin typeface="Times New Roman" panose="02020603050405020304" pitchFamily="18" charset="0"/>
                <a:cs typeface="Times New Roman" panose="02020603050405020304" pitchFamily="18" charset="0"/>
              </a:rPr>
              <a:t>that</a:t>
            </a:r>
            <a:r>
              <a:rPr lang="et-EE" sz="1600" dirty="0" smtClean="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help</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people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make</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everyday</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decisions</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concerning</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health</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management</a:t>
            </a:r>
            <a:r>
              <a:rPr lang="et-EE" sz="1600" dirty="0">
                <a:latin typeface="Times New Roman" panose="02020603050405020304" pitchFamily="18" charset="0"/>
                <a:cs typeface="Times New Roman" panose="02020603050405020304" pitchFamily="18" charset="0"/>
              </a:rPr>
              <a:t> and </a:t>
            </a:r>
            <a:r>
              <a:rPr lang="et-EE" sz="1600" dirty="0" err="1">
                <a:latin typeface="Times New Roman" panose="02020603050405020304" pitchFamily="18" charset="0"/>
                <a:cs typeface="Times New Roman" panose="02020603050405020304" pitchFamily="18" charset="0"/>
              </a:rPr>
              <a:t>treatment</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prescribed</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by</a:t>
            </a:r>
            <a:r>
              <a:rPr lang="et-EE" sz="1600" dirty="0">
                <a:latin typeface="Times New Roman" panose="02020603050405020304" pitchFamily="18" charset="0"/>
                <a:cs typeface="Times New Roman" panose="02020603050405020304" pitchFamily="18" charset="0"/>
              </a:rPr>
              <a:t> </a:t>
            </a:r>
            <a:r>
              <a:rPr lang="et-EE" sz="1600" dirty="0" err="1">
                <a:latin typeface="Times New Roman" panose="02020603050405020304" pitchFamily="18" charset="0"/>
                <a:cs typeface="Times New Roman" panose="02020603050405020304" pitchFamily="18" charset="0"/>
              </a:rPr>
              <a:t>doctors</a:t>
            </a:r>
            <a:r>
              <a:rPr lang="et-EE" sz="1600" dirty="0">
                <a:latin typeface="Times New Roman" panose="02020603050405020304" pitchFamily="18" charset="0"/>
                <a:cs typeface="Times New Roman" panose="02020603050405020304" pitchFamily="18" charset="0"/>
              </a:rPr>
              <a:t>.</a:t>
            </a:r>
          </a:p>
          <a:p>
            <a:endParaRPr lang="et-EE"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804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105835"/>
            <a:ext cx="6096000" cy="2031325"/>
          </a:xfrm>
          <a:prstGeom prst="rect">
            <a:avLst/>
          </a:prstGeom>
        </p:spPr>
        <p:txBody>
          <a:bodyPr>
            <a:spAutoFit/>
          </a:bodyPr>
          <a:lstStyle/>
          <a:p>
            <a:r>
              <a:rPr lang="en-US" b="1" dirty="0" smtClean="0"/>
              <a:t>In E-health hackathon, ten new E-health projects were launched</a:t>
            </a:r>
            <a:endParaRPr lang="et-EE" b="1" dirty="0" smtClean="0"/>
          </a:p>
          <a:p>
            <a:endParaRPr lang="et-EE" b="1" dirty="0"/>
          </a:p>
          <a:p>
            <a:endParaRPr lang="et-EE" b="1" dirty="0" smtClean="0"/>
          </a:p>
          <a:p>
            <a:r>
              <a:rPr lang="en-US" b="1" dirty="0" smtClean="0">
                <a:hlinkClick r:id="rId2"/>
              </a:rPr>
              <a:t>https://www.taltech.ee/en/news/e-health-hackathon-ten-new-e-health-projects-were-launched</a:t>
            </a:r>
            <a:endParaRPr lang="et-EE" b="1" dirty="0" smtClean="0"/>
          </a:p>
          <a:p>
            <a:endParaRPr lang="en-US" b="1" dirty="0"/>
          </a:p>
        </p:txBody>
      </p:sp>
      <p:sp>
        <p:nvSpPr>
          <p:cNvPr id="3" name="Rectangle 2"/>
          <p:cNvSpPr/>
          <p:nvPr/>
        </p:nvSpPr>
        <p:spPr>
          <a:xfrm>
            <a:off x="3048000" y="-3819138"/>
            <a:ext cx="6096000" cy="2246769"/>
          </a:xfrm>
          <a:prstGeom prst="rect">
            <a:avLst/>
          </a:prstGeom>
        </p:spPr>
        <p:txBody>
          <a:bodyPr>
            <a:spAutoFit/>
          </a:bodyPr>
          <a:lstStyle/>
          <a:p>
            <a:r>
              <a:rPr lang="en-US" sz="1400" dirty="0" smtClean="0">
                <a:effectLst/>
              </a:rPr>
              <a:t>The fifth E-health hackathon was held in the framework of the Digital Health </a:t>
            </a:r>
            <a:r>
              <a:rPr lang="en-US" sz="1400" dirty="0" err="1" smtClean="0">
                <a:effectLst/>
              </a:rPr>
              <a:t>programme</a:t>
            </a:r>
            <a:r>
              <a:rPr lang="en-US" sz="1400" dirty="0" smtClean="0">
                <a:effectLst/>
              </a:rPr>
              <a:t> at </a:t>
            </a:r>
            <a:r>
              <a:rPr lang="en-US" sz="1400" dirty="0" err="1" smtClean="0">
                <a:effectLst/>
              </a:rPr>
              <a:t>TalTech</a:t>
            </a:r>
            <a:r>
              <a:rPr lang="en-US" sz="1400" dirty="0" smtClean="0">
                <a:effectLst/>
              </a:rPr>
              <a:t>. In two days, ten new ideas were launched, including business ideas for digital health and health projects that can be implemented on state level. This year, the hybrid-format event was </a:t>
            </a:r>
            <a:r>
              <a:rPr lang="en-US" sz="1400" dirty="0" err="1" smtClean="0">
                <a:effectLst/>
              </a:rPr>
              <a:t>organised</a:t>
            </a:r>
            <a:r>
              <a:rPr lang="en-US" sz="1400" dirty="0" smtClean="0">
                <a:effectLst/>
              </a:rPr>
              <a:t> in cooperation with the E-Governance Technologies and Services master </a:t>
            </a:r>
            <a:r>
              <a:rPr lang="en-US" sz="1400" dirty="0" err="1" smtClean="0">
                <a:effectLst/>
              </a:rPr>
              <a:t>programme</a:t>
            </a:r>
            <a:r>
              <a:rPr lang="en-US" sz="1400" dirty="0" smtClean="0">
                <a:effectLst/>
              </a:rPr>
              <a:t>.</a:t>
            </a:r>
          </a:p>
          <a:p>
            <a:r>
              <a:rPr lang="en-US" sz="1400" dirty="0" smtClean="0">
                <a:effectLst/>
              </a:rPr>
              <a:t>The main award, presented by the Health Founders health accelerator – a direct pass to the health care accelerator </a:t>
            </a:r>
            <a:r>
              <a:rPr lang="en-US" sz="1400" dirty="0" err="1" smtClean="0">
                <a:effectLst/>
              </a:rPr>
              <a:t>programme</a:t>
            </a:r>
            <a:r>
              <a:rPr lang="en-US" sz="1400" dirty="0" smtClean="0">
                <a:effectLst/>
              </a:rPr>
              <a:t> and a possibility to develop the project in cooperation with the Estonian Health Insurance Fund, was given to team </a:t>
            </a:r>
            <a:r>
              <a:rPr lang="en-US" sz="1400" dirty="0" err="1" smtClean="0">
                <a:effectLst/>
              </a:rPr>
              <a:t>ScreenMe</a:t>
            </a:r>
            <a:r>
              <a:rPr lang="en-US" sz="1400" dirty="0" smtClean="0">
                <a:effectLst/>
              </a:rPr>
              <a:t> – a group focused on creating a new notification model for the screenings of cervical, breast and colon cancer.</a:t>
            </a:r>
          </a:p>
        </p:txBody>
      </p:sp>
    </p:spTree>
    <p:extLst>
      <p:ext uri="{BB962C8B-B14F-4D97-AF65-F5344CB8AC3E}">
        <p14:creationId xmlns:p14="http://schemas.microsoft.com/office/powerpoint/2010/main" val="2030527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24912" y="1856232"/>
            <a:ext cx="6419088" cy="4370427"/>
          </a:xfrm>
          <a:prstGeom prst="rect">
            <a:avLst/>
          </a:prstGeom>
        </p:spPr>
        <p:txBody>
          <a:bodyPr wrap="square">
            <a:spAutoFit/>
          </a:bodyPr>
          <a:lstStyle/>
          <a:p>
            <a:pPr algn="just"/>
            <a:endParaRPr lang="et-EE" sz="1200" dirty="0" smtClean="0">
              <a:latin typeface="Times New Roman" panose="02020603050405020304" pitchFamily="18" charset="0"/>
              <a:ea typeface="Calibri" panose="020F0502020204030204" pitchFamily="34" charset="0"/>
            </a:endParaRPr>
          </a:p>
          <a:p>
            <a:pPr algn="just"/>
            <a:r>
              <a:rPr lang="et-EE" sz="1400" b="1" dirty="0" err="1" smtClean="0">
                <a:latin typeface="Times New Roman" panose="02020603050405020304" pitchFamily="18" charset="0"/>
                <a:ea typeface="Times New Roman" panose="02020603050405020304" pitchFamily="18" charset="0"/>
              </a:rPr>
              <a:t>Biomedical</a:t>
            </a:r>
            <a:r>
              <a:rPr lang="et-EE" sz="1400" b="1" dirty="0" smtClean="0">
                <a:latin typeface="Times New Roman" panose="02020603050405020304" pitchFamily="18" charset="0"/>
                <a:ea typeface="Times New Roman" panose="02020603050405020304" pitchFamily="18" charset="0"/>
              </a:rPr>
              <a:t> </a:t>
            </a:r>
            <a:r>
              <a:rPr lang="et-EE" sz="1400" b="1" dirty="0" err="1" smtClean="0">
                <a:latin typeface="Times New Roman" panose="02020603050405020304" pitchFamily="18" charset="0"/>
                <a:ea typeface="Times New Roman" panose="02020603050405020304" pitchFamily="18" charset="0"/>
              </a:rPr>
              <a:t>Engineering</a:t>
            </a:r>
            <a:r>
              <a:rPr lang="et-EE" sz="1400" b="1" dirty="0" smtClean="0">
                <a:latin typeface="Times New Roman" panose="02020603050405020304" pitchFamily="18" charset="0"/>
                <a:ea typeface="Times New Roman" panose="02020603050405020304" pitchFamily="18" charset="0"/>
              </a:rPr>
              <a:t> and </a:t>
            </a:r>
            <a:r>
              <a:rPr lang="et-EE" sz="1400" b="1" dirty="0" err="1" smtClean="0">
                <a:latin typeface="Times New Roman" panose="02020603050405020304" pitchFamily="18" charset="0"/>
                <a:ea typeface="Times New Roman" panose="02020603050405020304" pitchFamily="18" charset="0"/>
              </a:rPr>
              <a:t>Medical</a:t>
            </a:r>
            <a:r>
              <a:rPr lang="et-EE" sz="1400" b="1" dirty="0" smtClean="0">
                <a:latin typeface="Times New Roman" panose="02020603050405020304" pitchFamily="18" charset="0"/>
                <a:ea typeface="Times New Roman" panose="02020603050405020304" pitchFamily="18" charset="0"/>
              </a:rPr>
              <a:t> </a:t>
            </a:r>
            <a:r>
              <a:rPr lang="et-EE" sz="1400" b="1" dirty="0" err="1" smtClean="0">
                <a:latin typeface="Times New Roman" panose="02020603050405020304" pitchFamily="18" charset="0"/>
                <a:ea typeface="Times New Roman" panose="02020603050405020304" pitchFamily="18" charset="0"/>
              </a:rPr>
              <a:t>Physics</a:t>
            </a:r>
            <a:endParaRPr lang="et-EE" sz="1400" b="1" dirty="0" smtClean="0">
              <a:latin typeface="Times New Roman" panose="02020603050405020304" pitchFamily="18" charset="0"/>
              <a:ea typeface="Calibri" panose="020F0502020204030204" pitchFamily="34" charset="0"/>
            </a:endParaRPr>
          </a:p>
          <a:p>
            <a:pPr algn="just"/>
            <a:endParaRPr lang="et-EE" sz="1400" dirty="0">
              <a:latin typeface="Times New Roman" panose="02020603050405020304" pitchFamily="18" charset="0"/>
              <a:ea typeface="Calibri" panose="020F0502020204030204" pitchFamily="34" charset="0"/>
            </a:endParaRPr>
          </a:p>
          <a:p>
            <a:pPr algn="just"/>
            <a:endParaRPr lang="et-EE" sz="1400" dirty="0" smtClean="0">
              <a:latin typeface="Times New Roman" panose="02020603050405020304" pitchFamily="18" charset="0"/>
              <a:ea typeface="Calibri" panose="020F0502020204030204" pitchFamily="34" charset="0"/>
            </a:endParaRPr>
          </a:p>
          <a:p>
            <a:pPr algn="just"/>
            <a:r>
              <a:rPr lang="et-EE" sz="1400" dirty="0" err="1" smtClean="0">
                <a:latin typeface="Times New Roman" panose="02020603050405020304" pitchFamily="18" charset="0"/>
                <a:ea typeface="Calibri" panose="020F0502020204030204" pitchFamily="34" charset="0"/>
              </a:rPr>
              <a:t>Curriculum</a:t>
            </a:r>
            <a:r>
              <a:rPr lang="et-EE" sz="1400" dirty="0" smtClean="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provides</a:t>
            </a:r>
            <a:r>
              <a:rPr lang="et-EE" sz="1400" dirty="0">
                <a:latin typeface="Times New Roman" panose="02020603050405020304" pitchFamily="18" charset="0"/>
                <a:ea typeface="Calibri" panose="020F0502020204030204" pitchFamily="34" charset="0"/>
              </a:rPr>
              <a:t> a </a:t>
            </a:r>
            <a:r>
              <a:rPr lang="et-EE" sz="1400" dirty="0" err="1">
                <a:latin typeface="Times New Roman" panose="02020603050405020304" pitchFamily="18" charset="0"/>
                <a:ea typeface="Calibri" panose="020F0502020204030204" pitchFamily="34" charset="0"/>
              </a:rPr>
              <a:t>broad-based</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interdisciplinary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education</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biomedical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engineering</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medical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physics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integrating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knowledge</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physics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medicine</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biology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with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principles</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engineering</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information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technology</a:t>
            </a:r>
            <a:r>
              <a:rPr lang="et-EE" sz="1400" dirty="0">
                <a:latin typeface="Times New Roman" panose="02020603050405020304" pitchFamily="18" charset="0"/>
                <a:ea typeface="Calibri" panose="020F0502020204030204" pitchFamily="34" charset="0"/>
              </a:rPr>
              <a:t>.</a:t>
            </a:r>
          </a:p>
          <a:p>
            <a:pPr algn="just"/>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aim of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curriculum</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is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provide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necessary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level</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education</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vocational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preparation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profession</a:t>
            </a:r>
            <a:r>
              <a:rPr lang="et-EE" sz="1400" dirty="0">
                <a:latin typeface="Times New Roman" panose="02020603050405020304" pitchFamily="18" charset="0"/>
                <a:ea typeface="Calibri" panose="020F0502020204030204" pitchFamily="34" charset="0"/>
              </a:rPr>
              <a:t> of a </a:t>
            </a:r>
            <a:r>
              <a:rPr lang="et-EE" sz="1400" dirty="0" err="1">
                <a:latin typeface="Times New Roman" panose="02020603050405020304" pitchFamily="18" charset="0"/>
                <a:ea typeface="Calibri" panose="020F0502020204030204" pitchFamily="34" charset="0"/>
              </a:rPr>
              <a:t>biomedical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engineer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or</a:t>
            </a:r>
            <a:r>
              <a:rPr lang="et-EE" sz="1400" dirty="0">
                <a:latin typeface="Times New Roman" panose="02020603050405020304" pitchFamily="18" charset="0"/>
                <a:ea typeface="Calibri" panose="020F0502020204030204" pitchFamily="34" charset="0"/>
              </a:rPr>
              <a:t> a </a:t>
            </a:r>
            <a:r>
              <a:rPr lang="et-EE" sz="1400" dirty="0" err="1">
                <a:latin typeface="Times New Roman" panose="02020603050405020304" pitchFamily="18" charset="0"/>
                <a:ea typeface="Calibri" panose="020F0502020204030204" pitchFamily="34" charset="0"/>
              </a:rPr>
              <a:t>medical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physicist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curriculum</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gives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professional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knowledge</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training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necessary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working</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care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system</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science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medical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technology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companies</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industry</a:t>
            </a:r>
            <a:r>
              <a:rPr lang="et-EE" sz="1400" dirty="0" smtClean="0">
                <a:latin typeface="Times New Roman" panose="02020603050405020304" pitchFamily="18" charset="0"/>
                <a:ea typeface="Calibri" panose="020F0502020204030204" pitchFamily="34" charset="0"/>
              </a:rPr>
              <a:t>.</a:t>
            </a:r>
          </a:p>
          <a:p>
            <a:pPr algn="just"/>
            <a:endParaRPr lang="et-EE" sz="1400" dirty="0">
              <a:latin typeface="Times New Roman" panose="02020603050405020304" pitchFamily="18" charset="0"/>
              <a:ea typeface="Calibri" panose="020F0502020204030204" pitchFamily="34" charset="0"/>
            </a:endParaRPr>
          </a:p>
          <a:p>
            <a:r>
              <a:rPr lang="et-EE" sz="1400" u="sng" dirty="0" smtClean="0">
                <a:solidFill>
                  <a:srgbClr val="0563C1"/>
                </a:solidFill>
                <a:latin typeface="Times New Roman" panose="02020603050405020304" pitchFamily="18" charset="0"/>
                <a:ea typeface="Calibri" panose="020F0502020204030204" pitchFamily="34" charset="0"/>
                <a:hlinkClick r:id="rId2"/>
              </a:rPr>
              <a:t>IHB0031 </a:t>
            </a:r>
            <a:r>
              <a:rPr lang="et-EE" sz="1400" u="sng" dirty="0" err="1">
                <a:solidFill>
                  <a:srgbClr val="0563C1"/>
                </a:solidFill>
                <a:latin typeface="Times New Roman" panose="02020603050405020304" pitchFamily="18" charset="0"/>
                <a:ea typeface="Calibri" panose="020F0502020204030204" pitchFamily="34" charset="0"/>
                <a:hlinkClick r:id="rId2"/>
              </a:rPr>
              <a:t>Digital</a:t>
            </a:r>
            <a:r>
              <a:rPr lang="et-EE" sz="1400" u="sng" dirty="0">
                <a:solidFill>
                  <a:srgbClr val="0563C1"/>
                </a:solidFill>
                <a:latin typeface="Times New Roman" panose="02020603050405020304" pitchFamily="18" charset="0"/>
                <a:ea typeface="Calibri" panose="020F0502020204030204" pitchFamily="34" charset="0"/>
                <a:hlinkClick r:id="rId2"/>
              </a:rPr>
              <a:t> </a:t>
            </a:r>
            <a:r>
              <a:rPr lang="et-EE" sz="1400" u="sng" dirty="0" err="1">
                <a:solidFill>
                  <a:srgbClr val="0563C1"/>
                </a:solidFill>
                <a:latin typeface="Times New Roman" panose="02020603050405020304" pitchFamily="18" charset="0"/>
                <a:ea typeface="Calibri" panose="020F0502020204030204" pitchFamily="34" charset="0"/>
                <a:hlinkClick r:id="rId2"/>
              </a:rPr>
              <a:t>Biosignal</a:t>
            </a:r>
            <a:r>
              <a:rPr lang="et-EE" sz="1400" u="sng" dirty="0">
                <a:solidFill>
                  <a:srgbClr val="0563C1"/>
                </a:solidFill>
                <a:latin typeface="Times New Roman" panose="02020603050405020304" pitchFamily="18" charset="0"/>
                <a:ea typeface="Calibri" panose="020F0502020204030204" pitchFamily="34" charset="0"/>
                <a:hlinkClick r:id="rId2"/>
              </a:rPr>
              <a:t> </a:t>
            </a:r>
            <a:r>
              <a:rPr lang="et-EE" sz="1400" u="sng" dirty="0" err="1">
                <a:solidFill>
                  <a:srgbClr val="0563C1"/>
                </a:solidFill>
                <a:latin typeface="Times New Roman" panose="02020603050405020304" pitchFamily="18" charset="0"/>
                <a:ea typeface="Calibri" panose="020F0502020204030204" pitchFamily="34" charset="0"/>
                <a:hlinkClick r:id="rId2"/>
              </a:rPr>
              <a:t>Processing</a:t>
            </a:r>
            <a:r>
              <a:rPr lang="et-EE" sz="1400" u="sng" dirty="0">
                <a:solidFill>
                  <a:srgbClr val="0563C1"/>
                </a:solidFill>
                <a:latin typeface="Times New Roman" panose="02020603050405020304" pitchFamily="18" charset="0"/>
                <a:ea typeface="Calibri" panose="020F0502020204030204" pitchFamily="34" charset="0"/>
                <a:hlinkClick r:id="rId2"/>
              </a:rPr>
              <a:t> </a:t>
            </a:r>
            <a:r>
              <a:rPr lang="et-EE" sz="1400" u="sng" dirty="0" err="1">
                <a:solidFill>
                  <a:srgbClr val="0563C1"/>
                </a:solidFill>
                <a:latin typeface="Times New Roman" panose="02020603050405020304" pitchFamily="18" charset="0"/>
                <a:ea typeface="Calibri" panose="020F0502020204030204" pitchFamily="34" charset="0"/>
                <a:hlinkClick r:id="rId2"/>
              </a:rPr>
              <a:t>using</a:t>
            </a:r>
            <a:r>
              <a:rPr lang="et-EE" sz="1400" u="sng" dirty="0">
                <a:solidFill>
                  <a:srgbClr val="0563C1"/>
                </a:solidFill>
                <a:latin typeface="Times New Roman" panose="02020603050405020304" pitchFamily="18" charset="0"/>
                <a:ea typeface="Calibri" panose="020F0502020204030204" pitchFamily="34" charset="0"/>
                <a:hlinkClick r:id="rId2"/>
              </a:rPr>
              <a:t> </a:t>
            </a:r>
            <a:r>
              <a:rPr lang="et-EE" sz="1400" u="sng" dirty="0" err="1">
                <a:solidFill>
                  <a:srgbClr val="0563C1"/>
                </a:solidFill>
                <a:latin typeface="Times New Roman" panose="02020603050405020304" pitchFamily="18" charset="0"/>
                <a:ea typeface="Calibri" panose="020F0502020204030204" pitchFamily="34" charset="0"/>
                <a:hlinkClick r:id="rId2"/>
              </a:rPr>
              <a:t>MatLab</a:t>
            </a:r>
            <a:r>
              <a:rPr lang="et-EE" sz="1400" dirty="0">
                <a:latin typeface="Times New Roman" panose="02020603050405020304" pitchFamily="18" charset="0"/>
                <a:ea typeface="Calibri" panose="020F0502020204030204" pitchFamily="34" charset="0"/>
              </a:rPr>
              <a:t/>
            </a:r>
            <a:br>
              <a:rPr lang="et-EE" sz="1400" dirty="0">
                <a:latin typeface="Times New Roman" panose="02020603050405020304" pitchFamily="18" charset="0"/>
                <a:ea typeface="Calibri" panose="020F0502020204030204" pitchFamily="34" charset="0"/>
              </a:rPr>
            </a:br>
            <a:r>
              <a:rPr lang="et-EE" sz="1400" u="sng" dirty="0">
                <a:solidFill>
                  <a:srgbClr val="0563C1"/>
                </a:solidFill>
                <a:latin typeface="Times New Roman" panose="02020603050405020304" pitchFamily="18" charset="0"/>
                <a:ea typeface="Calibri" panose="020F0502020204030204" pitchFamily="34" charset="0"/>
                <a:hlinkClick r:id="rId3"/>
              </a:rPr>
              <a:t>IHB0100 </a:t>
            </a:r>
            <a:r>
              <a:rPr lang="et-EE" sz="1400" u="sng" dirty="0" err="1">
                <a:solidFill>
                  <a:srgbClr val="0563C1"/>
                </a:solidFill>
                <a:latin typeface="Times New Roman" panose="02020603050405020304" pitchFamily="18" charset="0"/>
                <a:ea typeface="Calibri" panose="020F0502020204030204" pitchFamily="34" charset="0"/>
                <a:hlinkClick r:id="rId3"/>
              </a:rPr>
              <a:t>Laboratory</a:t>
            </a:r>
            <a:r>
              <a:rPr lang="et-EE" sz="1400" u="sng" dirty="0">
                <a:solidFill>
                  <a:srgbClr val="0563C1"/>
                </a:solidFill>
                <a:latin typeface="Times New Roman" panose="02020603050405020304" pitchFamily="18" charset="0"/>
                <a:ea typeface="Calibri" panose="020F0502020204030204" pitchFamily="34" charset="0"/>
                <a:hlinkClick r:id="rId3"/>
              </a:rPr>
              <a:t> Technologies in </a:t>
            </a:r>
            <a:r>
              <a:rPr lang="et-EE" sz="1400" u="sng" dirty="0" err="1">
                <a:solidFill>
                  <a:srgbClr val="0563C1"/>
                </a:solidFill>
                <a:latin typeface="Times New Roman" panose="02020603050405020304" pitchFamily="18" charset="0"/>
                <a:ea typeface="Calibri" panose="020F0502020204030204" pitchFamily="34" charset="0"/>
                <a:hlinkClick r:id="rId3"/>
              </a:rPr>
              <a:t>Digital</a:t>
            </a:r>
            <a:r>
              <a:rPr lang="et-EE" sz="1400" u="sng" dirty="0">
                <a:solidFill>
                  <a:srgbClr val="0563C1"/>
                </a:solidFill>
                <a:latin typeface="Times New Roman" panose="02020603050405020304" pitchFamily="18" charset="0"/>
                <a:ea typeface="Calibri" panose="020F0502020204030204" pitchFamily="34" charset="0"/>
                <a:hlinkClick r:id="rId3"/>
              </a:rPr>
              <a:t> </a:t>
            </a:r>
            <a:r>
              <a:rPr lang="et-EE" sz="1400" u="sng" dirty="0" err="1">
                <a:solidFill>
                  <a:srgbClr val="0563C1"/>
                </a:solidFill>
                <a:latin typeface="Times New Roman" panose="02020603050405020304" pitchFamily="18" charset="0"/>
                <a:ea typeface="Calibri" panose="020F0502020204030204" pitchFamily="34" charset="0"/>
                <a:hlinkClick r:id="rId3"/>
              </a:rPr>
              <a:t>Medicine</a:t>
            </a:r>
            <a:r>
              <a:rPr lang="et-EE" sz="1400" dirty="0">
                <a:latin typeface="Times New Roman" panose="02020603050405020304" pitchFamily="18" charset="0"/>
                <a:ea typeface="Calibri" panose="020F0502020204030204" pitchFamily="34" charset="0"/>
              </a:rPr>
              <a:t/>
            </a:r>
            <a:br>
              <a:rPr lang="et-EE" sz="1400" dirty="0">
                <a:latin typeface="Times New Roman" panose="02020603050405020304" pitchFamily="18" charset="0"/>
                <a:ea typeface="Calibri" panose="020F0502020204030204" pitchFamily="34" charset="0"/>
              </a:rPr>
            </a:br>
            <a:r>
              <a:rPr lang="et-EE" sz="1400" u="sng" dirty="0">
                <a:solidFill>
                  <a:srgbClr val="0563C1"/>
                </a:solidFill>
                <a:latin typeface="Times New Roman" panose="02020603050405020304" pitchFamily="18" charset="0"/>
                <a:ea typeface="Calibri" panose="020F0502020204030204" pitchFamily="34" charset="0"/>
                <a:hlinkClick r:id="rId4"/>
              </a:rPr>
              <a:t>IHB1020 </a:t>
            </a:r>
            <a:r>
              <a:rPr lang="et-EE" sz="1400" u="sng" dirty="0" err="1">
                <a:solidFill>
                  <a:srgbClr val="0563C1"/>
                </a:solidFill>
                <a:latin typeface="Times New Roman" panose="02020603050405020304" pitchFamily="18" charset="0"/>
                <a:ea typeface="Calibri" panose="020F0502020204030204" pitchFamily="34" charset="0"/>
                <a:hlinkClick r:id="rId4"/>
              </a:rPr>
              <a:t>Medical</a:t>
            </a:r>
            <a:r>
              <a:rPr lang="et-EE" sz="1400" u="sng" dirty="0">
                <a:solidFill>
                  <a:srgbClr val="0563C1"/>
                </a:solidFill>
                <a:latin typeface="Times New Roman" panose="02020603050405020304" pitchFamily="18" charset="0"/>
                <a:ea typeface="Calibri" panose="020F0502020204030204" pitchFamily="34" charset="0"/>
                <a:hlinkClick r:id="rId4"/>
              </a:rPr>
              <a:t> </a:t>
            </a:r>
            <a:r>
              <a:rPr lang="et-EE" sz="1400" u="sng" dirty="0" err="1">
                <a:solidFill>
                  <a:srgbClr val="0563C1"/>
                </a:solidFill>
                <a:latin typeface="Times New Roman" panose="02020603050405020304" pitchFamily="18" charset="0"/>
                <a:ea typeface="Calibri" panose="020F0502020204030204" pitchFamily="34" charset="0"/>
                <a:hlinkClick r:id="rId4"/>
              </a:rPr>
              <a:t>Technology</a:t>
            </a:r>
            <a:r>
              <a:rPr lang="et-EE" sz="1400" u="sng" dirty="0">
                <a:solidFill>
                  <a:srgbClr val="0563C1"/>
                </a:solidFill>
                <a:latin typeface="Times New Roman" panose="02020603050405020304" pitchFamily="18" charset="0"/>
                <a:ea typeface="Calibri" panose="020F0502020204030204" pitchFamily="34" charset="0"/>
                <a:hlinkClick r:id="rId4"/>
              </a:rPr>
              <a:t> </a:t>
            </a:r>
            <a:r>
              <a:rPr lang="et-EE" sz="1400" u="sng" dirty="0" err="1">
                <a:solidFill>
                  <a:srgbClr val="0563C1"/>
                </a:solidFill>
                <a:latin typeface="Times New Roman" panose="02020603050405020304" pitchFamily="18" charset="0"/>
                <a:ea typeface="Calibri" panose="020F0502020204030204" pitchFamily="34" charset="0"/>
                <a:hlinkClick r:id="rId4"/>
              </a:rPr>
              <a:t>Management</a:t>
            </a:r>
            <a:r>
              <a:rPr lang="et-EE" sz="1400" dirty="0">
                <a:latin typeface="Times New Roman" panose="02020603050405020304" pitchFamily="18" charset="0"/>
                <a:ea typeface="Calibri" panose="020F0502020204030204" pitchFamily="34" charset="0"/>
              </a:rPr>
              <a:t/>
            </a:r>
            <a:br>
              <a:rPr lang="et-EE" sz="1400" dirty="0">
                <a:latin typeface="Times New Roman" panose="02020603050405020304" pitchFamily="18" charset="0"/>
                <a:ea typeface="Calibri" panose="020F0502020204030204" pitchFamily="34" charset="0"/>
              </a:rPr>
            </a:br>
            <a:r>
              <a:rPr lang="et-EE" sz="1400" i="1" u="sng" dirty="0">
                <a:solidFill>
                  <a:srgbClr val="0563C1"/>
                </a:solidFill>
                <a:latin typeface="Times New Roman" panose="02020603050405020304" pitchFamily="18" charset="0"/>
                <a:ea typeface="Calibri" panose="020F0502020204030204" pitchFamily="34" charset="0"/>
                <a:hlinkClick r:id="rId5"/>
              </a:rPr>
              <a:t>IHB0011 </a:t>
            </a:r>
            <a:r>
              <a:rPr lang="et-EE" sz="1400" i="1" u="sng" dirty="0" err="1">
                <a:solidFill>
                  <a:srgbClr val="0563C1"/>
                </a:solidFill>
                <a:latin typeface="Times New Roman" panose="02020603050405020304" pitchFamily="18" charset="0"/>
                <a:ea typeface="Calibri" panose="020F0502020204030204" pitchFamily="34" charset="0"/>
                <a:hlinkClick r:id="rId5"/>
              </a:rPr>
              <a:t>Biomedical</a:t>
            </a:r>
            <a:r>
              <a:rPr lang="et-EE" sz="1400" i="1" u="sng" dirty="0">
                <a:solidFill>
                  <a:srgbClr val="0563C1"/>
                </a:solidFill>
                <a:latin typeface="Times New Roman" panose="02020603050405020304" pitchFamily="18" charset="0"/>
                <a:ea typeface="Calibri" panose="020F0502020204030204" pitchFamily="34" charset="0"/>
                <a:hlinkClick r:id="rId5"/>
              </a:rPr>
              <a:t> </a:t>
            </a:r>
            <a:r>
              <a:rPr lang="et-EE" sz="1400" i="1" u="sng" dirty="0" err="1">
                <a:solidFill>
                  <a:srgbClr val="0563C1"/>
                </a:solidFill>
                <a:latin typeface="Times New Roman" panose="02020603050405020304" pitchFamily="18" charset="0"/>
                <a:ea typeface="Calibri" panose="020F0502020204030204" pitchFamily="34" charset="0"/>
                <a:hlinkClick r:id="rId5"/>
              </a:rPr>
              <a:t>Biooptics</a:t>
            </a:r>
            <a:r>
              <a:rPr lang="et-EE" sz="1400" i="1" dirty="0">
                <a:latin typeface="Times New Roman" panose="02020603050405020304" pitchFamily="18" charset="0"/>
                <a:ea typeface="Calibri" panose="020F0502020204030204" pitchFamily="34" charset="0"/>
              </a:rPr>
              <a:t/>
            </a:r>
            <a:br>
              <a:rPr lang="et-EE" sz="1400" i="1" dirty="0">
                <a:latin typeface="Times New Roman" panose="02020603050405020304" pitchFamily="18" charset="0"/>
                <a:ea typeface="Calibri" panose="020F0502020204030204" pitchFamily="34" charset="0"/>
              </a:rPr>
            </a:br>
            <a:r>
              <a:rPr lang="et-EE" sz="1400" u="sng" dirty="0">
                <a:solidFill>
                  <a:srgbClr val="0563C1"/>
                </a:solidFill>
                <a:latin typeface="Times New Roman" panose="02020603050405020304" pitchFamily="18" charset="0"/>
                <a:ea typeface="Calibri" panose="020F0502020204030204" pitchFamily="34" charset="0"/>
                <a:hlinkClick r:id="rId6"/>
              </a:rPr>
              <a:t>IHB0061 </a:t>
            </a:r>
            <a:r>
              <a:rPr lang="et-EE" sz="1400" u="sng" dirty="0" err="1">
                <a:solidFill>
                  <a:srgbClr val="0563C1"/>
                </a:solidFill>
                <a:latin typeface="Times New Roman" panose="02020603050405020304" pitchFamily="18" charset="0"/>
                <a:ea typeface="Calibri" panose="020F0502020204030204" pitchFamily="34" charset="0"/>
                <a:hlinkClick r:id="rId6"/>
              </a:rPr>
              <a:t>Data</a:t>
            </a:r>
            <a:r>
              <a:rPr lang="et-EE" sz="1400" u="sng" dirty="0">
                <a:solidFill>
                  <a:srgbClr val="0563C1"/>
                </a:solidFill>
                <a:latin typeface="Times New Roman" panose="02020603050405020304" pitchFamily="18" charset="0"/>
                <a:ea typeface="Calibri" panose="020F0502020204030204" pitchFamily="34" charset="0"/>
                <a:hlinkClick r:id="rId6"/>
              </a:rPr>
              <a:t> </a:t>
            </a:r>
            <a:r>
              <a:rPr lang="et-EE" sz="1400" u="sng" dirty="0" err="1">
                <a:solidFill>
                  <a:srgbClr val="0563C1"/>
                </a:solidFill>
                <a:latin typeface="Times New Roman" panose="02020603050405020304" pitchFamily="18" charset="0"/>
                <a:ea typeface="Calibri" panose="020F0502020204030204" pitchFamily="34" charset="0"/>
                <a:hlinkClick r:id="rId6"/>
              </a:rPr>
              <a:t>Communication</a:t>
            </a:r>
            <a:r>
              <a:rPr lang="et-EE" sz="1400" u="sng" dirty="0">
                <a:solidFill>
                  <a:srgbClr val="0563C1"/>
                </a:solidFill>
                <a:latin typeface="Times New Roman" panose="02020603050405020304" pitchFamily="18" charset="0"/>
                <a:ea typeface="Calibri" panose="020F0502020204030204" pitchFamily="34" charset="0"/>
                <a:hlinkClick r:id="rId6"/>
              </a:rPr>
              <a:t> </a:t>
            </a:r>
            <a:r>
              <a:rPr lang="et-EE" sz="1400" u="sng" dirty="0" err="1">
                <a:solidFill>
                  <a:srgbClr val="0563C1"/>
                </a:solidFill>
                <a:latin typeface="Times New Roman" panose="02020603050405020304" pitchFamily="18" charset="0"/>
                <a:ea typeface="Calibri" panose="020F0502020204030204" pitchFamily="34" charset="0"/>
                <a:hlinkClick r:id="rId6"/>
              </a:rPr>
              <a:t>Standards</a:t>
            </a:r>
            <a:r>
              <a:rPr lang="et-EE" sz="1400" u="sng" dirty="0">
                <a:solidFill>
                  <a:srgbClr val="0563C1"/>
                </a:solidFill>
                <a:latin typeface="Times New Roman" panose="02020603050405020304" pitchFamily="18" charset="0"/>
                <a:ea typeface="Calibri" panose="020F0502020204030204" pitchFamily="34" charset="0"/>
                <a:hlinkClick r:id="rId6"/>
              </a:rPr>
              <a:t> and </a:t>
            </a:r>
            <a:r>
              <a:rPr lang="et-EE" sz="1400" u="sng" dirty="0" err="1">
                <a:solidFill>
                  <a:srgbClr val="0563C1"/>
                </a:solidFill>
                <a:latin typeface="Times New Roman" panose="02020603050405020304" pitchFamily="18" charset="0"/>
                <a:ea typeface="Calibri" panose="020F0502020204030204" pitchFamily="34" charset="0"/>
                <a:hlinkClick r:id="rId6"/>
              </a:rPr>
              <a:t>Formats</a:t>
            </a:r>
            <a:r>
              <a:rPr lang="et-EE" sz="1400" u="sng" dirty="0">
                <a:solidFill>
                  <a:srgbClr val="0563C1"/>
                </a:solidFill>
                <a:latin typeface="Times New Roman" panose="02020603050405020304" pitchFamily="18" charset="0"/>
                <a:ea typeface="Calibri" panose="020F0502020204030204" pitchFamily="34" charset="0"/>
                <a:hlinkClick r:id="rId6"/>
              </a:rPr>
              <a:t> in </a:t>
            </a:r>
            <a:r>
              <a:rPr lang="et-EE" sz="1400" u="sng" dirty="0" err="1">
                <a:solidFill>
                  <a:srgbClr val="0563C1"/>
                </a:solidFill>
                <a:latin typeface="Times New Roman" panose="02020603050405020304" pitchFamily="18" charset="0"/>
                <a:ea typeface="Calibri" panose="020F0502020204030204" pitchFamily="34" charset="0"/>
                <a:hlinkClick r:id="rId6"/>
              </a:rPr>
              <a:t>Healthcare</a:t>
            </a:r>
            <a:r>
              <a:rPr lang="et-EE" sz="1400" dirty="0">
                <a:latin typeface="Times New Roman" panose="02020603050405020304" pitchFamily="18" charset="0"/>
                <a:ea typeface="Calibri" panose="020F0502020204030204" pitchFamily="34" charset="0"/>
              </a:rPr>
              <a:t/>
            </a:r>
            <a:br>
              <a:rPr lang="et-EE" sz="1400" dirty="0">
                <a:latin typeface="Times New Roman" panose="02020603050405020304" pitchFamily="18" charset="0"/>
                <a:ea typeface="Calibri" panose="020F0502020204030204" pitchFamily="34" charset="0"/>
              </a:rPr>
            </a:br>
            <a:r>
              <a:rPr lang="et-EE" sz="1400" u="sng" dirty="0">
                <a:solidFill>
                  <a:srgbClr val="0563C1"/>
                </a:solidFill>
                <a:latin typeface="Times New Roman" panose="02020603050405020304" pitchFamily="18" charset="0"/>
                <a:ea typeface="Calibri" panose="020F0502020204030204" pitchFamily="34" charset="0"/>
                <a:hlinkClick r:id="rId7"/>
              </a:rPr>
              <a:t>IHB0090 </a:t>
            </a:r>
            <a:r>
              <a:rPr lang="et-EE" sz="1400" u="sng" dirty="0" err="1">
                <a:solidFill>
                  <a:srgbClr val="0563C1"/>
                </a:solidFill>
                <a:latin typeface="Times New Roman" panose="02020603050405020304" pitchFamily="18" charset="0"/>
                <a:ea typeface="Calibri" panose="020F0502020204030204" pitchFamily="34" charset="0"/>
                <a:hlinkClick r:id="rId7"/>
              </a:rPr>
              <a:t>Artificial</a:t>
            </a:r>
            <a:r>
              <a:rPr lang="et-EE" sz="1400" u="sng" dirty="0">
                <a:solidFill>
                  <a:srgbClr val="0563C1"/>
                </a:solidFill>
                <a:latin typeface="Times New Roman" panose="02020603050405020304" pitchFamily="18" charset="0"/>
                <a:ea typeface="Calibri" panose="020F0502020204030204" pitchFamily="34" charset="0"/>
                <a:hlinkClick r:id="rId7"/>
              </a:rPr>
              <a:t> </a:t>
            </a:r>
            <a:r>
              <a:rPr lang="et-EE" sz="1400" u="sng" dirty="0" err="1">
                <a:solidFill>
                  <a:srgbClr val="0563C1"/>
                </a:solidFill>
                <a:latin typeface="Times New Roman" panose="02020603050405020304" pitchFamily="18" charset="0"/>
                <a:ea typeface="Calibri" panose="020F0502020204030204" pitchFamily="34" charset="0"/>
                <a:hlinkClick r:id="rId7"/>
              </a:rPr>
              <a:t>Intelligence</a:t>
            </a:r>
            <a:r>
              <a:rPr lang="et-EE" sz="1400" u="sng" dirty="0">
                <a:solidFill>
                  <a:srgbClr val="0563C1"/>
                </a:solidFill>
                <a:latin typeface="Times New Roman" panose="02020603050405020304" pitchFamily="18" charset="0"/>
                <a:ea typeface="Calibri" panose="020F0502020204030204" pitchFamily="34" charset="0"/>
                <a:hlinkClick r:id="rId7"/>
              </a:rPr>
              <a:t> in </a:t>
            </a:r>
            <a:r>
              <a:rPr lang="et-EE" sz="1400" u="sng" dirty="0" err="1">
                <a:solidFill>
                  <a:srgbClr val="0563C1"/>
                </a:solidFill>
                <a:latin typeface="Times New Roman" panose="02020603050405020304" pitchFamily="18" charset="0"/>
                <a:ea typeface="Calibri" panose="020F0502020204030204" pitchFamily="34" charset="0"/>
                <a:hlinkClick r:id="rId7"/>
              </a:rPr>
              <a:t>Healthcare</a:t>
            </a:r>
            <a:r>
              <a:rPr lang="et-EE" sz="1400" dirty="0">
                <a:latin typeface="Times New Roman" panose="02020603050405020304" pitchFamily="18" charset="0"/>
                <a:ea typeface="Calibri" panose="020F0502020204030204" pitchFamily="34" charset="0"/>
              </a:rPr>
              <a:t/>
            </a:r>
            <a:br>
              <a:rPr lang="et-EE" sz="1400" dirty="0">
                <a:latin typeface="Times New Roman" panose="02020603050405020304" pitchFamily="18" charset="0"/>
                <a:ea typeface="Calibri" panose="020F0502020204030204" pitchFamily="34" charset="0"/>
              </a:rPr>
            </a:br>
            <a:r>
              <a:rPr lang="et-EE" sz="1400" u="sng" dirty="0">
                <a:solidFill>
                  <a:srgbClr val="0563C1"/>
                </a:solidFill>
                <a:latin typeface="Times New Roman" panose="02020603050405020304" pitchFamily="18" charset="0"/>
                <a:ea typeface="Calibri" panose="020F0502020204030204" pitchFamily="34" charset="0"/>
                <a:hlinkClick r:id="rId8"/>
              </a:rPr>
              <a:t>IHB0081 </a:t>
            </a:r>
            <a:r>
              <a:rPr lang="et-EE" sz="1400" u="sng" dirty="0" err="1">
                <a:solidFill>
                  <a:srgbClr val="0563C1"/>
                </a:solidFill>
                <a:latin typeface="Times New Roman" panose="02020603050405020304" pitchFamily="18" charset="0"/>
                <a:ea typeface="Calibri" panose="020F0502020204030204" pitchFamily="34" charset="0"/>
                <a:hlinkClick r:id="rId8"/>
              </a:rPr>
              <a:t>Basics</a:t>
            </a:r>
            <a:r>
              <a:rPr lang="et-EE" sz="1400" u="sng" dirty="0">
                <a:solidFill>
                  <a:srgbClr val="0563C1"/>
                </a:solidFill>
                <a:latin typeface="Times New Roman" panose="02020603050405020304" pitchFamily="18" charset="0"/>
                <a:ea typeface="Calibri" panose="020F0502020204030204" pitchFamily="34" charset="0"/>
                <a:hlinkClick r:id="rId8"/>
              </a:rPr>
              <a:t> of </a:t>
            </a:r>
            <a:r>
              <a:rPr lang="et-EE" sz="1400" u="sng" dirty="0" err="1">
                <a:solidFill>
                  <a:srgbClr val="0563C1"/>
                </a:solidFill>
                <a:latin typeface="Times New Roman" panose="02020603050405020304" pitchFamily="18" charset="0"/>
                <a:ea typeface="Calibri" panose="020F0502020204030204" pitchFamily="34" charset="0"/>
                <a:hlinkClick r:id="rId8"/>
              </a:rPr>
              <a:t>Wireless</a:t>
            </a:r>
            <a:r>
              <a:rPr lang="et-EE" sz="1400" u="sng" dirty="0">
                <a:solidFill>
                  <a:srgbClr val="0563C1"/>
                </a:solidFill>
                <a:latin typeface="Times New Roman" panose="02020603050405020304" pitchFamily="18" charset="0"/>
                <a:ea typeface="Calibri" panose="020F0502020204030204" pitchFamily="34" charset="0"/>
                <a:hlinkClick r:id="rId8"/>
              </a:rPr>
              <a:t> Sensor </a:t>
            </a:r>
            <a:r>
              <a:rPr lang="et-EE" sz="1400" u="sng" dirty="0" err="1">
                <a:solidFill>
                  <a:srgbClr val="0563C1"/>
                </a:solidFill>
                <a:latin typeface="Times New Roman" panose="02020603050405020304" pitchFamily="18" charset="0"/>
                <a:ea typeface="Calibri" panose="020F0502020204030204" pitchFamily="34" charset="0"/>
                <a:hlinkClick r:id="rId8"/>
              </a:rPr>
              <a:t>Communication</a:t>
            </a:r>
            <a:r>
              <a:rPr lang="et-EE" sz="1400" u="sng" dirty="0">
                <a:solidFill>
                  <a:srgbClr val="0563C1"/>
                </a:solidFill>
                <a:latin typeface="Times New Roman" panose="02020603050405020304" pitchFamily="18" charset="0"/>
                <a:ea typeface="Calibri" panose="020F0502020204030204" pitchFamily="34" charset="0"/>
                <a:hlinkClick r:id="rId8"/>
              </a:rPr>
              <a:t> in </a:t>
            </a:r>
            <a:r>
              <a:rPr lang="et-EE" sz="1400" u="sng" dirty="0" err="1">
                <a:solidFill>
                  <a:srgbClr val="0563C1"/>
                </a:solidFill>
                <a:latin typeface="Times New Roman" panose="02020603050405020304" pitchFamily="18" charset="0"/>
                <a:ea typeface="Calibri" panose="020F0502020204030204" pitchFamily="34" charset="0"/>
                <a:hlinkClick r:id="rId8"/>
              </a:rPr>
              <a:t>Health</a:t>
            </a:r>
            <a:r>
              <a:rPr lang="et-EE" sz="1400" u="sng" dirty="0">
                <a:solidFill>
                  <a:srgbClr val="0563C1"/>
                </a:solidFill>
                <a:latin typeface="Times New Roman" panose="02020603050405020304" pitchFamily="18" charset="0"/>
                <a:ea typeface="Calibri" panose="020F0502020204030204" pitchFamily="34" charset="0"/>
                <a:hlinkClick r:id="rId8"/>
              </a:rPr>
              <a:t> </a:t>
            </a:r>
            <a:r>
              <a:rPr lang="et-EE" sz="1400" u="sng" dirty="0" err="1">
                <a:solidFill>
                  <a:srgbClr val="0563C1"/>
                </a:solidFill>
                <a:latin typeface="Times New Roman" panose="02020603050405020304" pitchFamily="18" charset="0"/>
                <a:ea typeface="Calibri" panose="020F0502020204030204" pitchFamily="34" charset="0"/>
                <a:hlinkClick r:id="rId8"/>
              </a:rPr>
              <a:t>Technology</a:t>
            </a:r>
            <a:endParaRPr lang="et-EE" sz="1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00981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612845"/>
            <a:ext cx="6096000" cy="4401205"/>
          </a:xfrm>
          <a:prstGeom prst="rect">
            <a:avLst/>
          </a:prstGeom>
        </p:spPr>
        <p:txBody>
          <a:bodyPr>
            <a:spAutoFit/>
          </a:bodyPr>
          <a:lstStyle/>
          <a:p>
            <a:r>
              <a:rPr lang="et-EE" sz="1400" b="1" cap="all" dirty="0" smtClean="0"/>
              <a:t>TALTECH AND HEALTH ECONOMY ACCELERATOR HEALTH FOUNDERS  COOPERATION  in 2020</a:t>
            </a:r>
          </a:p>
          <a:p>
            <a:r>
              <a:rPr lang="et-EE" sz="1400" b="1" dirty="0" smtClean="0">
                <a:hlinkClick r:id="rId2"/>
              </a:rPr>
              <a:t>https://taltech.ee/en/news/taltech-and-health-economy-accelerator-health-founders-begin-cooperation</a:t>
            </a:r>
            <a:endParaRPr lang="et-EE" sz="1400" b="1" dirty="0" smtClean="0"/>
          </a:p>
          <a:p>
            <a:r>
              <a:rPr lang="et-EE" sz="1400" b="1" dirty="0" smtClean="0"/>
              <a:t/>
            </a:r>
            <a:br>
              <a:rPr lang="et-EE" sz="1400" b="1" dirty="0" smtClean="0"/>
            </a:br>
            <a:r>
              <a:rPr lang="et-EE" sz="1400" dirty="0" err="1" smtClean="0">
                <a:latin typeface="Times New Roman" panose="02020603050405020304" pitchFamily="18" charset="0"/>
                <a:ea typeface="Calibri" panose="020F0502020204030204" pitchFamily="34" charset="0"/>
                <a:cs typeface="Times New Roman" panose="02020603050405020304" pitchFamily="18" charset="0"/>
              </a:rPr>
              <a:t>Students</a:t>
            </a:r>
            <a:r>
              <a:rPr lang="et-EE" sz="1400" dirty="0" smtClean="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will</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get</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chance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to</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write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their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master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thesis</a:t>
            </a:r>
            <a:r>
              <a:rPr lang="et-EE" sz="1400" dirty="0">
                <a:latin typeface="Times New Roman" panose="02020603050405020304" pitchFamily="18" charset="0"/>
                <a:ea typeface="Calibri" panose="020F0502020204030204" pitchFamily="34" charset="0"/>
                <a:cs typeface="Times New Roman" panose="02020603050405020304" pitchFamily="18" charset="0"/>
              </a:rPr>
              <a:t> in a </a:t>
            </a:r>
            <a:r>
              <a:rPr lang="et-EE" sz="1400" dirty="0" err="1">
                <a:latin typeface="Times New Roman" panose="02020603050405020304" pitchFamily="18" charset="0"/>
                <a:ea typeface="Calibri" panose="020F0502020204030204" pitchFamily="34" charset="0"/>
                <a:cs typeface="Times New Roman" panose="02020603050405020304" pitchFamily="18" charset="0"/>
              </a:rPr>
              <a:t>specific</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field</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or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publish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their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work</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as</a:t>
            </a:r>
            <a:r>
              <a:rPr lang="et-EE" sz="1400" dirty="0">
                <a:latin typeface="Times New Roman" panose="02020603050405020304" pitchFamily="18" charset="0"/>
                <a:ea typeface="Calibri" panose="020F0502020204030204" pitchFamily="34" charset="0"/>
                <a:cs typeface="Times New Roman" panose="02020603050405020304" pitchFamily="18" charset="0"/>
              </a:rPr>
              <a:t> a </a:t>
            </a:r>
            <a:r>
              <a:rPr lang="et-EE" sz="1400" dirty="0" err="1">
                <a:latin typeface="Times New Roman" panose="02020603050405020304" pitchFamily="18" charset="0"/>
                <a:ea typeface="Calibri" panose="020F0502020204030204" pitchFamily="34" charset="0"/>
                <a:cs typeface="Times New Roman" panose="02020603050405020304" pitchFamily="18" charset="0"/>
              </a:rPr>
              <a:t>scientific</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smtClean="0">
                <a:latin typeface="Times New Roman" panose="02020603050405020304" pitchFamily="18" charset="0"/>
                <a:ea typeface="Calibri" panose="020F0502020204030204" pitchFamily="34" charset="0"/>
                <a:cs typeface="Times New Roman" panose="02020603050405020304" pitchFamily="18" charset="0"/>
              </a:rPr>
              <a:t>article.For</a:t>
            </a:r>
            <a:r>
              <a:rPr lang="et-EE" sz="1400" dirty="0" smtClean="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example</a:t>
            </a:r>
            <a:r>
              <a:rPr lang="et-EE" sz="1400" dirty="0">
                <a:latin typeface="Times New Roman" panose="02020603050405020304" pitchFamily="18" charset="0"/>
                <a:ea typeface="Calibri" panose="020F0502020204030204" pitchFamily="34" charset="0"/>
                <a:cs typeface="Times New Roman" panose="02020603050405020304" pitchFamily="18" charset="0"/>
              </a:rPr>
              <a:t>, a </a:t>
            </a:r>
            <a:r>
              <a:rPr lang="et-EE" sz="1400" dirty="0" err="1">
                <a:latin typeface="Times New Roman" panose="02020603050405020304" pitchFamily="18" charset="0"/>
                <a:ea typeface="Calibri" panose="020F0502020204030204" pitchFamily="34" charset="0"/>
                <a:cs typeface="Times New Roman" panose="02020603050405020304" pitchFamily="18" charset="0"/>
              </a:rPr>
              <a:t>master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thesis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could</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be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written</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based</a:t>
            </a:r>
            <a:r>
              <a:rPr lang="et-EE" sz="1400" dirty="0">
                <a:latin typeface="Times New Roman" panose="02020603050405020304" pitchFamily="18" charset="0"/>
                <a:ea typeface="Calibri" panose="020F0502020204030204" pitchFamily="34" charset="0"/>
                <a:cs typeface="Times New Roman" panose="02020603050405020304" pitchFamily="18" charset="0"/>
              </a:rPr>
              <a:t> on a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clinical</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study</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about</a:t>
            </a:r>
            <a:r>
              <a:rPr lang="et-EE" sz="1400" dirty="0">
                <a:latin typeface="Times New Roman" panose="02020603050405020304" pitchFamily="18" charset="0"/>
                <a:ea typeface="Calibri" panose="020F0502020204030204" pitchFamily="34" charset="0"/>
                <a:cs typeface="Times New Roman" panose="02020603050405020304" pitchFamily="18" charset="0"/>
              </a:rPr>
              <a:t> a </a:t>
            </a:r>
            <a:r>
              <a:rPr lang="et-EE" sz="1400" dirty="0" err="1">
                <a:latin typeface="Times New Roman" panose="02020603050405020304" pitchFamily="18" charset="0"/>
                <a:ea typeface="Calibri" panose="020F0502020204030204" pitchFamily="34" charset="0"/>
                <a:cs typeface="Times New Roman" panose="02020603050405020304" pitchFamily="18" charset="0"/>
              </a:rPr>
              <a:t>new</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technology</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developed</a:t>
            </a:r>
            <a:r>
              <a:rPr lang="et-EE" sz="1400" dirty="0">
                <a:latin typeface="Times New Roman" panose="02020603050405020304" pitchFamily="18" charset="0"/>
                <a:ea typeface="Calibri" panose="020F0502020204030204" pitchFamily="34" charset="0"/>
                <a:cs typeface="Times New Roman" panose="02020603050405020304" pitchFamily="18" charset="0"/>
              </a:rPr>
              <a:t> –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this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is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how</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during</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studies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first</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step</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will</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be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taken</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to</a:t>
            </a:r>
            <a:r>
              <a:rPr lang="et-EE" sz="1400" dirty="0">
                <a:latin typeface="Times New Roman" panose="02020603050405020304" pitchFamily="18" charset="0"/>
                <a:ea typeface="Calibri" panose="020F0502020204030204" pitchFamily="34" charset="0"/>
                <a:cs typeface="Times New Roman" panose="02020603050405020304" pitchFamily="18" charset="0"/>
              </a:rPr>
              <a:t> present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science-based</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smtClean="0">
                <a:latin typeface="Times New Roman" panose="02020603050405020304" pitchFamily="18" charset="0"/>
                <a:ea typeface="Calibri" panose="020F0502020204030204" pitchFamily="34" charset="0"/>
                <a:cs typeface="Times New Roman" panose="02020603050405020304" pitchFamily="18" charset="0"/>
              </a:rPr>
              <a:t>solutions</a:t>
            </a:r>
            <a:r>
              <a:rPr lang="et-EE" sz="1400" dirty="0">
                <a:latin typeface="Times New Roman" panose="02020603050405020304" pitchFamily="18" charset="0"/>
                <a:ea typeface="Calibri" panose="020F0502020204030204" pitchFamily="34" charset="0"/>
                <a:cs typeface="Times New Roman" panose="02020603050405020304" pitchFamily="18" charset="0"/>
              </a:rPr>
              <a:t>.</a:t>
            </a:r>
          </a:p>
          <a:p>
            <a:r>
              <a:rPr lang="et-EE" sz="1400" dirty="0">
                <a:latin typeface="Times New Roman" panose="02020603050405020304" pitchFamily="18" charset="0"/>
                <a:ea typeface="Calibri" panose="020F0502020204030204" pitchFamily="34" charset="0"/>
                <a:cs typeface="Times New Roman" panose="02020603050405020304" pitchFamily="18" charset="0"/>
              </a:rPr>
              <a:t>In </a:t>
            </a:r>
            <a:r>
              <a:rPr lang="et-EE" sz="1400" dirty="0" err="1">
                <a:latin typeface="Times New Roman" panose="02020603050405020304" pitchFamily="18" charset="0"/>
                <a:ea typeface="Calibri" panose="020F0502020204030204" pitchFamily="34" charset="0"/>
                <a:cs typeface="Times New Roman" panose="02020603050405020304" pitchFamily="18" charset="0"/>
              </a:rPr>
              <a:t>addition</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to</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dealing</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with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regular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growing</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pains</a:t>
            </a:r>
            <a:r>
              <a:rPr lang="et-EE" sz="1400" dirty="0">
                <a:latin typeface="Times New Roman" panose="02020603050405020304" pitchFamily="18" charset="0"/>
                <a:ea typeface="Calibri" panose="020F0502020204030204" pitchFamily="34" charset="0"/>
                <a:cs typeface="Times New Roman" panose="02020603050405020304" pitchFamily="18" charset="0"/>
              </a:rPr>
              <a:t> of </a:t>
            </a:r>
            <a:r>
              <a:rPr lang="et-EE" sz="1400" dirty="0" err="1">
                <a:latin typeface="Times New Roman" panose="02020603050405020304" pitchFamily="18" charset="0"/>
                <a:ea typeface="Calibri" panose="020F0502020204030204" pitchFamily="34" charset="0"/>
                <a:cs typeface="Times New Roman" panose="02020603050405020304" pitchFamily="18" charset="0"/>
              </a:rPr>
              <a:t>entrepreneurship</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enterprises</a:t>
            </a:r>
            <a:r>
              <a:rPr lang="et-EE" sz="1400" dirty="0">
                <a:latin typeface="Times New Roman" panose="02020603050405020304" pitchFamily="18" charset="0"/>
                <a:ea typeface="Calibri" panose="020F0502020204030204" pitchFamily="34" charset="0"/>
                <a:cs typeface="Times New Roman" panose="02020603050405020304" pitchFamily="18" charset="0"/>
              </a:rPr>
              <a:t> of </a:t>
            </a:r>
            <a:r>
              <a:rPr lang="et-EE" sz="1400" dirty="0" err="1">
                <a:latin typeface="Times New Roman" panose="02020603050405020304" pitchFamily="18" charset="0"/>
                <a:ea typeface="Calibri" panose="020F0502020204030204" pitchFamily="34" charset="0"/>
                <a:cs typeface="Times New Roman" panose="02020603050405020304" pitchFamily="18" charset="0"/>
              </a:rPr>
              <a:t>health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care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technologies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face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regulative</a:t>
            </a:r>
            <a:r>
              <a:rPr lang="et-EE" sz="1400" dirty="0">
                <a:latin typeface="Times New Roman" panose="02020603050405020304" pitchFamily="18" charset="0"/>
                <a:ea typeface="Calibri" panose="020F0502020204030204" pitchFamily="34" charset="0"/>
                <a:cs typeface="Times New Roman" panose="02020603050405020304" pitchFamily="18" charset="0"/>
              </a:rPr>
              <a:t> and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clinical</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challenges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With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help</a:t>
            </a:r>
            <a:r>
              <a:rPr lang="et-EE" sz="1400" dirty="0">
                <a:latin typeface="Times New Roman" panose="02020603050405020304" pitchFamily="18" charset="0"/>
                <a:ea typeface="Calibri" panose="020F0502020204030204" pitchFamily="34" charset="0"/>
                <a:cs typeface="Times New Roman" panose="02020603050405020304" pitchFamily="18" charset="0"/>
              </a:rPr>
              <a:t> of </a:t>
            </a:r>
            <a:r>
              <a:rPr lang="et-EE" sz="1400" dirty="0" err="1">
                <a:latin typeface="Times New Roman" panose="02020603050405020304" pitchFamily="18" charset="0"/>
                <a:ea typeface="Calibri" panose="020F0502020204030204" pitchFamily="34" charset="0"/>
                <a:cs typeface="Times New Roman" panose="02020603050405020304" pitchFamily="18" charset="0"/>
              </a:rPr>
              <a:t>our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accelerator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entrepreneurs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can</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better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cope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with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these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challenges</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cooperation</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with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TalTech</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gives</a:t>
            </a:r>
            <a:r>
              <a:rPr lang="et-EE" sz="1400" dirty="0">
                <a:latin typeface="Times New Roman" panose="02020603050405020304" pitchFamily="18" charset="0"/>
                <a:ea typeface="Calibri" panose="020F0502020204030204" pitchFamily="34" charset="0"/>
                <a:cs typeface="Times New Roman" panose="02020603050405020304" pitchFamily="18" charset="0"/>
              </a:rPr>
              <a:t> a </a:t>
            </a:r>
            <a:r>
              <a:rPr lang="et-EE" sz="1400" dirty="0" err="1">
                <a:latin typeface="Times New Roman" panose="02020603050405020304" pitchFamily="18" charset="0"/>
                <a:ea typeface="Calibri" panose="020F0502020204030204" pitchFamily="34" charset="0"/>
                <a:cs typeface="Times New Roman" panose="02020603050405020304" pitchFamily="18" charset="0"/>
              </a:rPr>
              <a:t>chance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to</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guide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enterprises</a:t>
            </a:r>
            <a:r>
              <a:rPr lang="et-EE" sz="1400" dirty="0">
                <a:latin typeface="Times New Roman" panose="02020603050405020304" pitchFamily="18" charset="0"/>
                <a:ea typeface="Calibri" panose="020F0502020204030204" pitchFamily="34" charset="0"/>
                <a:cs typeface="Times New Roman" panose="02020603050405020304" pitchFamily="18" charset="0"/>
              </a:rPr>
              <a:t> in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right</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direction</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already</a:t>
            </a:r>
            <a:r>
              <a:rPr lang="et-EE" sz="1400" dirty="0">
                <a:latin typeface="Times New Roman" panose="02020603050405020304" pitchFamily="18" charset="0"/>
                <a:ea typeface="Calibri" panose="020F0502020204030204" pitchFamily="34" charset="0"/>
                <a:cs typeface="Times New Roman" panose="02020603050405020304" pitchFamily="18" charset="0"/>
              </a:rPr>
              <a:t> in </a:t>
            </a:r>
            <a:r>
              <a:rPr lang="et-EE" sz="1400" dirty="0" err="1">
                <a:latin typeface="Times New Roman" panose="02020603050405020304" pitchFamily="18" charset="0"/>
                <a:ea typeface="Calibri" panose="020F0502020204030204" pitchFamily="34" charset="0"/>
                <a:cs typeface="Times New Roman" panose="02020603050405020304" pitchFamily="18" charset="0"/>
              </a:rPr>
              <a:t>their</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early</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a:latin typeface="Times New Roman" panose="02020603050405020304" pitchFamily="18" charset="0"/>
                <a:ea typeface="Calibri" panose="020F0502020204030204" pitchFamily="34" charset="0"/>
                <a:cs typeface="Times New Roman" panose="02020603050405020304" pitchFamily="18" charset="0"/>
              </a:rPr>
              <a:t>development</a:t>
            </a:r>
            <a:r>
              <a:rPr lang="et-EE" sz="1400" dirty="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smtClean="0">
                <a:latin typeface="Times New Roman" panose="02020603050405020304" pitchFamily="18" charset="0"/>
                <a:ea typeface="Calibri" panose="020F0502020204030204" pitchFamily="34" charset="0"/>
                <a:cs typeface="Times New Roman" panose="02020603050405020304" pitchFamily="18" charset="0"/>
              </a:rPr>
              <a:t>phase</a:t>
            </a:r>
            <a:r>
              <a:rPr lang="et-EE" sz="1400" dirty="0" smtClean="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smtClean="0">
                <a:latin typeface="Times New Roman" panose="02020603050405020304" pitchFamily="18" charset="0"/>
                <a:ea typeface="Calibri" panose="020F0502020204030204" pitchFamily="34" charset="0"/>
                <a:cs typeface="Times New Roman" panose="02020603050405020304" pitchFamily="18" charset="0"/>
              </a:rPr>
              <a:t>using</a:t>
            </a:r>
            <a:r>
              <a:rPr lang="et-EE" sz="1400" dirty="0" smtClean="0">
                <a:latin typeface="Times New Roman" panose="02020603050405020304" pitchFamily="18" charset="0"/>
                <a:ea typeface="Calibri" panose="020F0502020204030204" pitchFamily="34" charset="0"/>
                <a:cs typeface="Times New Roman" panose="02020603050405020304" pitchFamily="18" charset="0"/>
              </a:rPr>
              <a:t> </a:t>
            </a:r>
            <a:r>
              <a:rPr lang="et-EE" sz="1400" dirty="0" err="1" smtClean="0">
                <a:latin typeface="Times New Roman" panose="02020603050405020304" pitchFamily="18" charset="0"/>
                <a:ea typeface="Calibri" panose="020F0502020204030204" pitchFamily="34" charset="0"/>
                <a:cs typeface="Times New Roman" panose="02020603050405020304" pitchFamily="18" charset="0"/>
              </a:rPr>
              <a:t>students</a:t>
            </a:r>
            <a:r>
              <a:rPr lang="et-EE" sz="1400" i="1" dirty="0" smtClean="0">
                <a:latin typeface="Times New Roman" panose="02020603050405020304" pitchFamily="18" charset="0"/>
                <a:ea typeface="Calibri" panose="020F0502020204030204" pitchFamily="34" charset="0"/>
                <a:cs typeface="Times New Roman" panose="02020603050405020304" pitchFamily="18" charset="0"/>
              </a:rPr>
              <a:t>.</a:t>
            </a:r>
          </a:p>
          <a:p>
            <a:endParaRPr lang="et-EE" sz="1400" i="1" dirty="0">
              <a:latin typeface="Times New Roman" panose="02020603050405020304" pitchFamily="18" charset="0"/>
              <a:ea typeface="Calibri" panose="020F0502020204030204" pitchFamily="34" charset="0"/>
              <a:cs typeface="Times New Roman" panose="02020603050405020304" pitchFamily="18" charset="0"/>
            </a:endParaRPr>
          </a:p>
          <a:p>
            <a:r>
              <a:rPr lang="et-EE" sz="1400" i="1" dirty="0" smtClean="0">
                <a:latin typeface="Times New Roman" panose="02020603050405020304" pitchFamily="18" charset="0"/>
                <a:ea typeface="Calibri" panose="020F0502020204030204" pitchFamily="34" charset="0"/>
                <a:cs typeface="Times New Roman" panose="02020603050405020304" pitchFamily="18" charset="0"/>
              </a:rPr>
              <a:t> </a:t>
            </a:r>
            <a:r>
              <a:rPr lang="et-EE" sz="1400" i="1" dirty="0">
                <a:latin typeface="Times New Roman" panose="02020603050405020304" pitchFamily="18" charset="0"/>
                <a:ea typeface="Calibri" panose="020F0502020204030204" pitchFamily="34" charset="0"/>
                <a:cs typeface="Times New Roman" panose="02020603050405020304" pitchFamily="18" charset="0"/>
              </a:rPr>
              <a:t>„</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An</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idea</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not</a:t>
            </a:r>
            <a:r>
              <a:rPr lang="et-EE" sz="1400" i="1" dirty="0">
                <a:latin typeface="Times New Roman" panose="02020603050405020304" pitchFamily="18" charset="0"/>
                <a:ea typeface="Calibri" panose="020F0502020204030204" pitchFamily="34" charset="0"/>
                <a:cs typeface="Times New Roman" panose="02020603050405020304" pitchFamily="18" charset="0"/>
              </a:rPr>
              <a:t> a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product</a:t>
            </a:r>
            <a:r>
              <a:rPr lang="et-EE" sz="1400" i="1" dirty="0">
                <a:latin typeface="Times New Roman" panose="02020603050405020304" pitchFamily="18" charset="0"/>
                <a:ea typeface="Calibri" panose="020F0502020204030204" pitchFamily="34" charset="0"/>
                <a:cs typeface="Times New Roman" panose="02020603050405020304" pitchFamily="18" charset="0"/>
              </a:rPr>
              <a:t>, a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product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not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production</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production</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not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sales</a:t>
            </a:r>
            <a:r>
              <a:rPr lang="et-EE" sz="1400" i="1" dirty="0">
                <a:latin typeface="Times New Roman" panose="02020603050405020304" pitchFamily="18" charset="0"/>
                <a:ea typeface="Calibri" panose="020F0502020204030204" pitchFamily="34" charset="0"/>
                <a:cs typeface="Times New Roman" panose="02020603050405020304" pitchFamily="18" charset="0"/>
              </a:rPr>
              <a:t> and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sales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not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smtClean="0">
                <a:latin typeface="Times New Roman" panose="02020603050405020304" pitchFamily="18" charset="0"/>
                <a:ea typeface="Calibri" panose="020F0502020204030204" pitchFamily="34" charset="0"/>
                <a:cs typeface="Times New Roman" panose="02020603050405020304" pitchFamily="18" charset="0"/>
              </a:rPr>
              <a:t>profit</a:t>
            </a:r>
            <a:r>
              <a:rPr lang="et-EE" sz="1400" i="1" dirty="0">
                <a:latin typeface="Times New Roman" panose="02020603050405020304" pitchFamily="18" charset="0"/>
                <a:ea typeface="Calibri" panose="020F0502020204030204" pitchFamily="34" charset="0"/>
                <a:cs typeface="Times New Roman" panose="02020603050405020304" pitchFamily="18" charset="0"/>
              </a:rPr>
              <a:t>.</a:t>
            </a:r>
            <a:r>
              <a:rPr lang="et-EE" sz="1400" i="1" dirty="0" smtClean="0">
                <a:latin typeface="Times New Roman" panose="02020603050405020304" pitchFamily="18" charset="0"/>
                <a:ea typeface="Calibri" panose="020F0502020204030204" pitchFamily="34" charset="0"/>
                <a:cs typeface="Times New Roman" panose="02020603050405020304" pitchFamily="18" charset="0"/>
              </a:rPr>
              <a:t> </a:t>
            </a:r>
            <a:r>
              <a:rPr lang="et-EE" sz="1400" i="1" dirty="0">
                <a:latin typeface="Times New Roman" panose="02020603050405020304" pitchFamily="18" charset="0"/>
                <a:ea typeface="Calibri" panose="020F0502020204030204" pitchFamily="34" charset="0"/>
                <a:cs typeface="Times New Roman" panose="02020603050405020304" pitchFamily="18" charset="0"/>
              </a:rPr>
              <a:t>In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other</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words</a:t>
            </a:r>
            <a:r>
              <a:rPr lang="et-EE" sz="1400" i="1" dirty="0">
                <a:latin typeface="Times New Roman" panose="02020603050405020304" pitchFamily="18" charset="0"/>
                <a:ea typeface="Calibri" panose="020F0502020204030204" pitchFamily="34" charset="0"/>
                <a:cs typeface="Times New Roman" panose="02020603050405020304" pitchFamily="18" charset="0"/>
              </a:rPr>
              <a:t> –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long</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way</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from</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an</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idea</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to</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making</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profit</a:t>
            </a:r>
            <a:r>
              <a:rPr lang="et-EE" sz="1400" i="1" dirty="0">
                <a:latin typeface="Times New Roman" panose="02020603050405020304" pitchFamily="18" charset="0"/>
                <a:ea typeface="Calibri" panose="020F0502020204030204" pitchFamily="34" charset="0"/>
                <a:cs typeface="Times New Roman" panose="02020603050405020304" pitchFamily="18" charset="0"/>
              </a:rPr>
              <a:t>, and on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this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way</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the</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enterprises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developing</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health</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technologies</a:t>
            </a:r>
            <a:r>
              <a:rPr lang="et-EE" sz="1400" i="1" dirty="0">
                <a:latin typeface="Times New Roman" panose="02020603050405020304" pitchFamily="18" charset="0"/>
                <a:ea typeface="Calibri" panose="020F0502020204030204" pitchFamily="34" charset="0"/>
                <a:cs typeface="Times New Roman" panose="02020603050405020304" pitchFamily="18" charset="0"/>
              </a:rPr>
              <a:t> need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various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types</a:t>
            </a:r>
            <a:r>
              <a:rPr lang="et-EE" sz="1400" i="1" dirty="0">
                <a:latin typeface="Times New Roman" panose="02020603050405020304" pitchFamily="18" charset="0"/>
                <a:ea typeface="Calibri" panose="020F0502020204030204" pitchFamily="34" charset="0"/>
                <a:cs typeface="Times New Roman" panose="02020603050405020304" pitchFamily="18" charset="0"/>
              </a:rPr>
              <a:t> of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advice</a:t>
            </a:r>
            <a:r>
              <a:rPr lang="et-EE" sz="1400" i="1" dirty="0">
                <a:latin typeface="Times New Roman" panose="02020603050405020304" pitchFamily="18" charset="0"/>
                <a:ea typeface="Calibri" panose="020F0502020204030204" pitchFamily="34" charset="0"/>
                <a:cs typeface="Times New Roman" panose="02020603050405020304" pitchFamily="18" charset="0"/>
              </a:rPr>
              <a:t> and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support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Together</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with</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TalTech</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we</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can</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offer</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this</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kind</a:t>
            </a:r>
            <a:r>
              <a:rPr lang="et-EE" sz="1400" i="1" dirty="0">
                <a:latin typeface="Times New Roman" panose="02020603050405020304" pitchFamily="18" charset="0"/>
                <a:ea typeface="Calibri" panose="020F0502020204030204" pitchFamily="34" charset="0"/>
                <a:cs typeface="Times New Roman" panose="02020603050405020304" pitchFamily="18" charset="0"/>
              </a:rPr>
              <a:t> of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support</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to</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these</a:t>
            </a:r>
            <a:r>
              <a:rPr lang="et-EE" sz="1400" i="1" dirty="0">
                <a:latin typeface="Times New Roman" panose="02020603050405020304" pitchFamily="18" charset="0"/>
                <a:ea typeface="Calibri" panose="020F0502020204030204" pitchFamily="34" charset="0"/>
                <a:cs typeface="Times New Roman" panose="02020603050405020304" pitchFamily="18" charset="0"/>
              </a:rPr>
              <a:t> </a:t>
            </a:r>
            <a:r>
              <a:rPr lang="et-EE" sz="1400" i="1" dirty="0" err="1">
                <a:latin typeface="Times New Roman" panose="02020603050405020304" pitchFamily="18" charset="0"/>
                <a:ea typeface="Calibri" panose="020F0502020204030204" pitchFamily="34" charset="0"/>
                <a:cs typeface="Times New Roman" panose="02020603050405020304" pitchFamily="18" charset="0"/>
              </a:rPr>
              <a:t>enterprises</a:t>
            </a:r>
            <a:r>
              <a:rPr lang="et-EE" sz="1400" i="1"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99123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772150"/>
            <a:ext cx="6096000" cy="7017306"/>
          </a:xfrm>
          <a:prstGeom prst="rect">
            <a:avLst/>
          </a:prstGeom>
        </p:spPr>
        <p:txBody>
          <a:bodyPr>
            <a:spAutoFit/>
          </a:bodyPr>
          <a:lstStyle/>
          <a:p>
            <a:endParaRPr lang="et-EE" sz="1200" dirty="0" smtClean="0">
              <a:latin typeface="Times New Roman" panose="02020603050405020304" pitchFamily="18" charset="0"/>
              <a:ea typeface="Calibri" panose="020F0502020204030204" pitchFamily="34" charset="0"/>
            </a:endParaRPr>
          </a:p>
          <a:p>
            <a:endParaRPr lang="et-EE" sz="1200" dirty="0">
              <a:latin typeface="Times New Roman" panose="02020603050405020304" pitchFamily="18" charset="0"/>
              <a:ea typeface="Calibri" panose="020F0502020204030204" pitchFamily="34" charset="0"/>
            </a:endParaRPr>
          </a:p>
          <a:p>
            <a:endParaRPr lang="et-EE" sz="1200" dirty="0" smtClean="0">
              <a:latin typeface="Times New Roman" panose="02020603050405020304" pitchFamily="18" charset="0"/>
              <a:ea typeface="Calibri" panose="020F0502020204030204" pitchFamily="34" charset="0"/>
            </a:endParaRPr>
          </a:p>
          <a:p>
            <a:endParaRPr lang="et-EE" sz="1200" dirty="0">
              <a:latin typeface="Times New Roman" panose="02020603050405020304" pitchFamily="18" charset="0"/>
              <a:ea typeface="Calibri" panose="020F0502020204030204" pitchFamily="34" charset="0"/>
            </a:endParaRPr>
          </a:p>
          <a:p>
            <a:endParaRPr lang="et-EE" sz="1200" dirty="0" smtClean="0">
              <a:latin typeface="Times New Roman" panose="02020603050405020304" pitchFamily="18" charset="0"/>
              <a:ea typeface="Calibri" panose="020F0502020204030204" pitchFamily="34" charset="0"/>
            </a:endParaRPr>
          </a:p>
          <a:p>
            <a:endParaRPr lang="et-EE" sz="1200" dirty="0">
              <a:latin typeface="Times New Roman" panose="02020603050405020304" pitchFamily="18" charset="0"/>
              <a:ea typeface="Calibri" panose="020F0502020204030204" pitchFamily="34" charset="0"/>
            </a:endParaRPr>
          </a:p>
          <a:p>
            <a:r>
              <a:rPr lang="et-EE" sz="1400" b="1" dirty="0" smtClean="0">
                <a:latin typeface="Times New Roman" panose="02020603050405020304" pitchFamily="18" charset="0"/>
                <a:ea typeface="Calibri" panose="020F0502020204030204" pitchFamily="34" charset="0"/>
              </a:rPr>
              <a:t>STUDENT </a:t>
            </a:r>
            <a:r>
              <a:rPr lang="et-EE" sz="1400" b="1" dirty="0" err="1" smtClean="0">
                <a:latin typeface="Times New Roman" panose="02020603050405020304" pitchFamily="18" charset="0"/>
                <a:ea typeface="Calibri" panose="020F0502020204030204" pitchFamily="34" charset="0"/>
              </a:rPr>
              <a:t>projects</a:t>
            </a:r>
            <a:r>
              <a:rPr lang="et-EE" sz="1400" b="1" dirty="0" smtClean="0">
                <a:latin typeface="Times New Roman" panose="02020603050405020304" pitchFamily="18" charset="0"/>
                <a:ea typeface="Calibri" panose="020F0502020204030204" pitchFamily="34" charset="0"/>
              </a:rPr>
              <a:t> in </a:t>
            </a:r>
            <a:r>
              <a:rPr lang="et-EE" sz="1400" b="1" dirty="0" err="1" smtClean="0">
                <a:latin typeface="Times New Roman" panose="02020603050405020304" pitchFamily="18" charset="0"/>
                <a:ea typeface="Calibri" panose="020F0502020204030204" pitchFamily="34" charset="0"/>
              </a:rPr>
              <a:t>medicine</a:t>
            </a:r>
            <a:r>
              <a:rPr lang="et-EE" sz="1400" b="1" dirty="0" smtClean="0">
                <a:latin typeface="Times New Roman" panose="02020603050405020304" pitchFamily="18" charset="0"/>
                <a:ea typeface="Calibri" panose="020F0502020204030204" pitchFamily="34" charset="0"/>
              </a:rPr>
              <a:t> at </a:t>
            </a:r>
            <a:r>
              <a:rPr lang="et-EE" sz="1400" b="1" dirty="0" err="1" smtClean="0">
                <a:latin typeface="Times New Roman" panose="02020603050405020304" pitchFamily="18" charset="0"/>
                <a:ea typeface="Calibri" panose="020F0502020204030204" pitchFamily="34" charset="0"/>
              </a:rPr>
              <a:t>Taltech</a:t>
            </a:r>
            <a:endParaRPr lang="et-EE" sz="1400" b="1" dirty="0" smtClean="0">
              <a:latin typeface="Times New Roman" panose="02020603050405020304" pitchFamily="18" charset="0"/>
              <a:ea typeface="Calibri" panose="020F0502020204030204" pitchFamily="34" charset="0"/>
            </a:endParaRPr>
          </a:p>
          <a:p>
            <a:endParaRPr lang="et-EE" sz="1400" dirty="0">
              <a:latin typeface="Times New Roman" panose="02020603050405020304" pitchFamily="18" charset="0"/>
              <a:ea typeface="Calibri" panose="020F0502020204030204" pitchFamily="34" charset="0"/>
            </a:endParaRPr>
          </a:p>
          <a:p>
            <a:endParaRPr lang="et-EE" sz="1400" dirty="0" smtClean="0">
              <a:latin typeface="Times New Roman" panose="02020603050405020304" pitchFamily="18" charset="0"/>
              <a:ea typeface="Calibri" panose="020F0502020204030204" pitchFamily="34" charset="0"/>
            </a:endParaRPr>
          </a:p>
          <a:p>
            <a:r>
              <a:rPr lang="et-EE" sz="1400" dirty="0" err="1" smtClean="0">
                <a:latin typeface="Times New Roman" panose="02020603050405020304" pitchFamily="18" charset="0"/>
                <a:ea typeface="Calibri" panose="020F0502020204030204" pitchFamily="34" charset="0"/>
              </a:rPr>
              <a:t>Every</a:t>
            </a:r>
            <a:r>
              <a:rPr lang="et-EE" sz="1400" dirty="0" smtClean="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year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several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new</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innovation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are </a:t>
            </a:r>
            <a:r>
              <a:rPr lang="et-EE" sz="1400" dirty="0" err="1">
                <a:latin typeface="Times New Roman" panose="02020603050405020304" pitchFamily="18" charset="0"/>
                <a:ea typeface="Calibri" panose="020F0502020204030204" pitchFamily="34" charset="0"/>
              </a:rPr>
              <a:t>launched</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framework</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TalTech’s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Digital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program</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During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period</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six</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months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teams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develop</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solutions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problems</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certain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fields</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care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become</a:t>
            </a:r>
            <a:r>
              <a:rPr lang="et-EE" sz="1400" dirty="0">
                <a:latin typeface="Times New Roman" panose="02020603050405020304" pitchFamily="18" charset="0"/>
                <a:ea typeface="Calibri" panose="020F0502020204030204" pitchFamily="34" charset="0"/>
              </a:rPr>
              <a:t> a real </a:t>
            </a:r>
            <a:r>
              <a:rPr lang="et-EE" sz="1400" dirty="0" err="1">
                <a:latin typeface="Times New Roman" panose="02020603050405020304" pitchFamily="18" charset="0"/>
                <a:ea typeface="Calibri" panose="020F0502020204030204" pitchFamily="34" charset="0"/>
              </a:rPr>
              <a:t>business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however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need </a:t>
            </a:r>
            <a:r>
              <a:rPr lang="et-EE" sz="1400" dirty="0" err="1">
                <a:latin typeface="Times New Roman" panose="02020603050405020304" pitchFamily="18" charset="0"/>
                <a:ea typeface="Calibri" panose="020F0502020204030204" pitchFamily="34" charset="0"/>
              </a:rPr>
              <a:t>further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support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cooperation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with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Founders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business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accelerator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helps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support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next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stage</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prepare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their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first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investments</a:t>
            </a:r>
            <a:r>
              <a:rPr lang="et-EE" sz="1400" dirty="0">
                <a:latin typeface="Times New Roman" panose="02020603050405020304" pitchFamily="18" charset="0"/>
                <a:ea typeface="Calibri" panose="020F0502020204030204" pitchFamily="34" charset="0"/>
              </a:rPr>
              <a:t>.</a:t>
            </a:r>
          </a:p>
          <a:p>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student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Care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Technology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Master’s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program</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give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students</a:t>
            </a:r>
            <a:r>
              <a:rPr lang="et-EE" sz="1400" dirty="0">
                <a:latin typeface="Times New Roman" panose="02020603050405020304" pitchFamily="18" charset="0"/>
                <a:ea typeface="Calibri" panose="020F0502020204030204" pitchFamily="34" charset="0"/>
              </a:rPr>
              <a:t> a </a:t>
            </a:r>
            <a:r>
              <a:rPr lang="et-EE" sz="1400" dirty="0" err="1">
                <a:latin typeface="Times New Roman" panose="02020603050405020304" pitchFamily="18" charset="0"/>
                <a:ea typeface="Calibri" panose="020F0502020204030204" pitchFamily="34" charset="0"/>
              </a:rPr>
              <a:t>chance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experience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through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implementing</a:t>
            </a:r>
            <a:r>
              <a:rPr lang="et-EE" sz="1400" dirty="0">
                <a:latin typeface="Times New Roman" panose="02020603050405020304" pitchFamily="18" charset="0"/>
                <a:ea typeface="Calibri" panose="020F0502020204030204" pitchFamily="34" charset="0"/>
              </a:rPr>
              <a:t> real-</a:t>
            </a:r>
            <a:r>
              <a:rPr lang="et-EE" sz="1400" dirty="0" err="1">
                <a:latin typeface="Times New Roman" panose="02020603050405020304" pitchFamily="18" charset="0"/>
                <a:ea typeface="Calibri" panose="020F0502020204030204" pitchFamily="34" charset="0"/>
              </a:rPr>
              <a:t>life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technology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meaning</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innovation</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field</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care</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addition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regular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subjects</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e-</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curriculum</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student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teams</a:t>
            </a:r>
            <a:r>
              <a:rPr lang="et-EE" sz="1400" dirty="0">
                <a:latin typeface="Times New Roman" panose="02020603050405020304" pitchFamily="18" charset="0"/>
                <a:ea typeface="Calibri" panose="020F0502020204030204" pitchFamily="34" charset="0"/>
              </a:rPr>
              <a:t> pass a number of </a:t>
            </a:r>
            <a:r>
              <a:rPr lang="et-EE" sz="1400" dirty="0" err="1">
                <a:latin typeface="Times New Roman" panose="02020603050405020304" pitchFamily="18" charset="0"/>
                <a:ea typeface="Calibri" panose="020F0502020204030204" pitchFamily="34" charset="0"/>
              </a:rPr>
              <a:t>checkpoints</a:t>
            </a:r>
            <a:r>
              <a:rPr lang="et-EE" sz="1400" dirty="0">
                <a:latin typeface="Times New Roman" panose="02020603050405020304" pitchFamily="18" charset="0"/>
                <a:ea typeface="Calibri" panose="020F0502020204030204" pitchFamily="34" charset="0"/>
              </a:rPr>
              <a:t> in order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create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solutions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care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problems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through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teamwork</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most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successful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teams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have</a:t>
            </a:r>
            <a:r>
              <a:rPr lang="et-EE" sz="1400" dirty="0">
                <a:latin typeface="Times New Roman" panose="02020603050405020304" pitchFamily="18" charset="0"/>
                <a:ea typeface="Calibri" panose="020F0502020204030204" pitchFamily="34" charset="0"/>
              </a:rPr>
              <a:t> a </a:t>
            </a:r>
            <a:r>
              <a:rPr lang="et-EE" sz="1400" dirty="0" err="1">
                <a:latin typeface="Times New Roman" panose="02020603050405020304" pitchFamily="18" charset="0"/>
                <a:ea typeface="Calibri" panose="020F0502020204030204" pitchFamily="34" charset="0"/>
              </a:rPr>
              <a:t>chance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continue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with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their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development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program</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Founders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economy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accelerator</a:t>
            </a:r>
            <a:r>
              <a:rPr lang="et-EE" sz="1400" dirty="0">
                <a:latin typeface="Times New Roman" panose="02020603050405020304" pitchFamily="18" charset="0"/>
                <a:ea typeface="Calibri" panose="020F0502020204030204" pitchFamily="34" charset="0"/>
              </a:rPr>
              <a:t>.</a:t>
            </a:r>
          </a:p>
          <a:p>
            <a:r>
              <a:rPr lang="et-EE" sz="1400" dirty="0">
                <a:latin typeface="Times New Roman" panose="02020603050405020304" pitchFamily="18" charset="0"/>
                <a:ea typeface="Calibri" panose="020F0502020204030204" pitchFamily="34" charset="0"/>
              </a:rPr>
              <a:t>In </a:t>
            </a:r>
            <a:r>
              <a:rPr lang="et-EE" sz="1400" dirty="0" err="1">
                <a:latin typeface="Times New Roman" panose="02020603050405020304" pitchFamily="18" charset="0"/>
                <a:ea typeface="Calibri" panose="020F0502020204030204" pitchFamily="34" charset="0"/>
              </a:rPr>
              <a:t>addition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enhancing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development</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student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projects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TalTech</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Founders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engage</a:t>
            </a:r>
            <a:r>
              <a:rPr lang="et-EE" sz="1400" dirty="0">
                <a:latin typeface="Times New Roman" panose="02020603050405020304" pitchFamily="18" charset="0"/>
                <a:ea typeface="Calibri" panose="020F0502020204030204" pitchFamily="34" charset="0"/>
              </a:rPr>
              <a:t> in </a:t>
            </a:r>
            <a:r>
              <a:rPr lang="et-EE" sz="1400" dirty="0" err="1">
                <a:latin typeface="Times New Roman" panose="02020603050405020304" pitchFamily="18" charset="0"/>
                <a:ea typeface="Calibri" panose="020F0502020204030204" pitchFamily="34" charset="0"/>
              </a:rPr>
              <a:t>joint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research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activities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students</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researchers</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TalTech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contribute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innovation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activities</a:t>
            </a:r>
            <a:r>
              <a:rPr lang="et-EE" sz="1400" dirty="0">
                <a:latin typeface="Times New Roman" panose="02020603050405020304" pitchFamily="18" charset="0"/>
                <a:ea typeface="Calibri" panose="020F0502020204030204" pitchFamily="34" charset="0"/>
              </a:rPr>
              <a:t> of Ülemiste City, </a:t>
            </a:r>
            <a:r>
              <a:rPr lang="et-EE" sz="1400" dirty="0" err="1">
                <a:latin typeface="Times New Roman" panose="02020603050405020304" pitchFamily="18" charset="0"/>
                <a:ea typeface="Calibri" panose="020F0502020204030204" pitchFamily="34" charset="0"/>
              </a:rPr>
              <a:t>including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implementation</a:t>
            </a:r>
            <a:r>
              <a:rPr lang="et-EE" sz="1400" dirty="0">
                <a:latin typeface="Times New Roman" panose="02020603050405020304" pitchFamily="18" charset="0"/>
                <a:ea typeface="Calibri" panose="020F0502020204030204" pitchFamily="34" charset="0"/>
              </a:rPr>
              <a:t> of </a:t>
            </a:r>
            <a:r>
              <a:rPr lang="et-EE" sz="1400" dirty="0" err="1">
                <a:latin typeface="Times New Roman" panose="02020603050405020304" pitchFamily="18" charset="0"/>
                <a:ea typeface="Calibri" panose="020F0502020204030204" pitchFamily="34" charset="0"/>
              </a:rPr>
              <a:t>remote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reception</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research</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studies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needed</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by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technology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enterprises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product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development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Our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international</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Master’s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program</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gives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knowledge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for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creating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innovations</a:t>
            </a:r>
            <a:r>
              <a:rPr lang="et-EE" sz="1400" dirty="0">
                <a:latin typeface="Times New Roman" panose="02020603050405020304" pitchFamily="18" charset="0"/>
                <a:ea typeface="Calibri" panose="020F0502020204030204" pitchFamily="34" charset="0"/>
              </a:rPr>
              <a:t> in e-</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and </a:t>
            </a:r>
            <a:r>
              <a:rPr lang="et-EE" sz="1400" dirty="0" err="1">
                <a:latin typeface="Times New Roman" panose="02020603050405020304" pitchFamily="18" charset="0"/>
                <a:ea typeface="Calibri" panose="020F0502020204030204" pitchFamily="34" charset="0"/>
              </a:rPr>
              <a:t>implementing</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them</a:t>
            </a:r>
            <a:r>
              <a:rPr lang="et-EE" sz="1400" dirty="0">
                <a:latin typeface="Times New Roman" panose="02020603050405020304" pitchFamily="18" charset="0"/>
                <a:ea typeface="Calibri" panose="020F0502020204030204" pitchFamily="34" charset="0"/>
              </a:rPr>
              <a:t> in real </a:t>
            </a:r>
            <a:r>
              <a:rPr lang="et-EE" sz="1400" dirty="0" err="1">
                <a:latin typeface="Times New Roman" panose="02020603050405020304" pitchFamily="18" charset="0"/>
                <a:ea typeface="Calibri" panose="020F0502020204030204" pitchFamily="34" charset="0"/>
              </a:rPr>
              <a:t>life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cooperation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agreement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ensures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students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access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to</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joint</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activities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with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health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care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specialists</a:t>
            </a:r>
            <a:r>
              <a:rPr lang="et-EE" sz="1400" dirty="0">
                <a:latin typeface="Times New Roman" panose="02020603050405020304" pitchFamily="18" charset="0"/>
                <a:ea typeface="Calibri" panose="020F0502020204030204" pitchFamily="34" charset="0"/>
              </a:rPr>
              <a:t> and end-</a:t>
            </a:r>
            <a:r>
              <a:rPr lang="et-EE" sz="1400" dirty="0" err="1">
                <a:latin typeface="Times New Roman" panose="02020603050405020304" pitchFamily="18" charset="0"/>
                <a:ea typeface="Calibri" panose="020F0502020204030204" pitchFamily="34" charset="0"/>
              </a:rPr>
              <a:t>users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Through</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this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students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can</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validate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their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innovative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products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or</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services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comments</a:t>
            </a:r>
            <a:r>
              <a:rPr lang="et-EE" sz="1400" dirty="0">
                <a:latin typeface="Times New Roman" panose="02020603050405020304" pitchFamily="18" charset="0"/>
                <a:ea typeface="Calibri" panose="020F0502020204030204" pitchFamily="34" charset="0"/>
              </a:rPr>
              <a:t> Mr. </a:t>
            </a:r>
            <a:r>
              <a:rPr lang="et-EE" sz="1400" b="1" dirty="0">
                <a:latin typeface="Times New Roman" panose="02020603050405020304" pitchFamily="18" charset="0"/>
                <a:ea typeface="Calibri" panose="020F0502020204030204" pitchFamily="34" charset="0"/>
              </a:rPr>
              <a:t>Priit Kruus</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head of </a:t>
            </a:r>
            <a:r>
              <a:rPr lang="et-EE" sz="1400" dirty="0" err="1">
                <a:latin typeface="Times New Roman" panose="02020603050405020304" pitchFamily="18" charset="0"/>
                <a:ea typeface="Calibri" panose="020F0502020204030204" pitchFamily="34" charset="0"/>
              </a:rPr>
              <a:t>the</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study</a:t>
            </a:r>
            <a:r>
              <a:rPr lang="et-EE" sz="1400" dirty="0">
                <a:latin typeface="Times New Roman" panose="02020603050405020304" pitchFamily="18" charset="0"/>
                <a:ea typeface="Calibri" panose="020F0502020204030204" pitchFamily="34" charset="0"/>
              </a:rPr>
              <a:t> </a:t>
            </a:r>
            <a:r>
              <a:rPr lang="et-EE" sz="1400" dirty="0" err="1">
                <a:latin typeface="Times New Roman" panose="02020603050405020304" pitchFamily="18" charset="0"/>
                <a:ea typeface="Calibri" panose="020F0502020204030204" pitchFamily="34" charset="0"/>
              </a:rPr>
              <a:t>program</a:t>
            </a:r>
            <a:r>
              <a:rPr lang="et-EE" sz="1400" dirty="0">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2657926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80145"/>
            <a:ext cx="6096000" cy="461665"/>
          </a:xfrm>
          <a:prstGeom prst="rect">
            <a:avLst/>
          </a:prstGeom>
        </p:spPr>
        <p:txBody>
          <a:bodyPr>
            <a:spAutoFit/>
          </a:bodyPr>
          <a:lstStyle/>
          <a:p>
            <a:endParaRPr lang="et-EE" sz="1200" dirty="0" smtClean="0"/>
          </a:p>
          <a:p>
            <a:endParaRPr lang="en-US" sz="1200" dirty="0"/>
          </a:p>
        </p:txBody>
      </p:sp>
      <p:sp>
        <p:nvSpPr>
          <p:cNvPr id="3" name="Rectangle 2"/>
          <p:cNvSpPr/>
          <p:nvPr/>
        </p:nvSpPr>
        <p:spPr>
          <a:xfrm>
            <a:off x="2782824" y="104103"/>
            <a:ext cx="6096000" cy="6894195"/>
          </a:xfrm>
          <a:prstGeom prst="rect">
            <a:avLst/>
          </a:prstGeom>
        </p:spPr>
        <p:txBody>
          <a:bodyPr>
            <a:spAutoFit/>
          </a:bodyPr>
          <a:lstStyle/>
          <a:p>
            <a:r>
              <a:rPr lang="et-EE" sz="1200" b="1" dirty="0" smtClean="0">
                <a:latin typeface="Times New Roman" panose="02020603050405020304" pitchFamily="18" charset="0"/>
                <a:cs typeface="Times New Roman" panose="02020603050405020304" pitchFamily="18" charset="0"/>
              </a:rPr>
              <a:t>SOME </a:t>
            </a:r>
            <a:r>
              <a:rPr lang="et-EE" sz="1200" b="1" dirty="0" err="1" smtClean="0">
                <a:latin typeface="Times New Roman" panose="02020603050405020304" pitchFamily="18" charset="0"/>
                <a:cs typeface="Times New Roman" panose="02020603050405020304" pitchFamily="18" charset="0"/>
              </a:rPr>
              <a:t>examples</a:t>
            </a:r>
            <a:r>
              <a:rPr lang="et-EE" sz="1200" b="1" dirty="0" smtClean="0">
                <a:latin typeface="Times New Roman" panose="02020603050405020304" pitchFamily="18" charset="0"/>
                <a:cs typeface="Times New Roman" panose="02020603050405020304" pitchFamily="18" charset="0"/>
              </a:rPr>
              <a:t>….</a:t>
            </a:r>
          </a:p>
          <a:p>
            <a:endParaRPr lang="et-EE" sz="1200" dirty="0"/>
          </a:p>
          <a:p>
            <a:r>
              <a:rPr lang="en-US" sz="1400" dirty="0" smtClean="0">
                <a:latin typeface="Times New Roman" panose="02020603050405020304" pitchFamily="18" charset="0"/>
                <a:cs typeface="Times New Roman" panose="02020603050405020304" pitchFamily="18" charset="0"/>
              </a:rPr>
              <a:t>The award of 500 euros by </a:t>
            </a:r>
            <a:r>
              <a:rPr lang="en-US" sz="1400" dirty="0" err="1" smtClean="0">
                <a:latin typeface="Times New Roman" panose="02020603050405020304" pitchFamily="18" charset="0"/>
                <a:cs typeface="Times New Roman" panose="02020603050405020304" pitchFamily="18" charset="0"/>
              </a:rPr>
              <a:t>Ülemiste</a:t>
            </a:r>
            <a:r>
              <a:rPr lang="en-US" sz="1400" dirty="0" smtClean="0">
                <a:latin typeface="Times New Roman" panose="02020603050405020304" pitchFamily="18" charset="0"/>
                <a:cs typeface="Times New Roman" panose="02020603050405020304" pitchFamily="18" charset="0"/>
              </a:rPr>
              <a:t> City was given to team HELGA, a digital </a:t>
            </a:r>
            <a:r>
              <a:rPr lang="en-US" sz="1400" b="1" dirty="0" smtClean="0">
                <a:latin typeface="Times New Roman" panose="02020603050405020304" pitchFamily="18" charset="0"/>
                <a:cs typeface="Times New Roman" panose="02020603050405020304" pitchFamily="18" charset="0"/>
              </a:rPr>
              <a:t>health solution that calculates the score of diabetes risk </a:t>
            </a:r>
            <a:r>
              <a:rPr lang="en-US" sz="1400" dirty="0" smtClean="0">
                <a:latin typeface="Times New Roman" panose="02020603050405020304" pitchFamily="18" charset="0"/>
                <a:cs typeface="Times New Roman" panose="02020603050405020304" pitchFamily="18" charset="0"/>
              </a:rPr>
              <a:t>and offers a 12-year health prevention plan.</a:t>
            </a:r>
          </a:p>
          <a:p>
            <a:r>
              <a:rPr lang="en-US" sz="1400" dirty="0" smtClean="0">
                <a:latin typeface="Times New Roman" panose="02020603050405020304" pitchFamily="18" charset="0"/>
                <a:cs typeface="Times New Roman" panose="02020603050405020304" pitchFamily="18" charset="0"/>
              </a:rPr>
              <a:t>The prize of a direct pass to participate in the business idea development competition </a:t>
            </a:r>
            <a:r>
              <a:rPr lang="en-US" sz="1400" dirty="0" err="1" smtClean="0">
                <a:latin typeface="Times New Roman" panose="02020603050405020304" pitchFamily="18" charset="0"/>
                <a:cs typeface="Times New Roman" panose="02020603050405020304" pitchFamily="18" charset="0"/>
              </a:rPr>
              <a:t>Prototron</a:t>
            </a:r>
            <a:r>
              <a:rPr lang="en-US" sz="1400" dirty="0" smtClean="0">
                <a:latin typeface="Times New Roman" panose="02020603050405020304" pitchFamily="18" charset="0"/>
                <a:cs typeface="Times New Roman" panose="02020603050405020304" pitchFamily="18" charset="0"/>
              </a:rPr>
              <a:t> TOP 50, a 10-hour mentoring session and a quick pass to the panel of the </a:t>
            </a:r>
            <a:r>
              <a:rPr lang="en-US" sz="1400" dirty="0" err="1" smtClean="0">
                <a:latin typeface="Times New Roman" panose="02020603050405020304" pitchFamily="18" charset="0"/>
                <a:cs typeface="Times New Roman" panose="02020603050405020304" pitchFamily="18" charset="0"/>
              </a:rPr>
              <a:t>Tehnopol</a:t>
            </a:r>
            <a:r>
              <a:rPr lang="en-US" sz="1400" dirty="0" smtClean="0">
                <a:latin typeface="Times New Roman" panose="02020603050405020304" pitchFamily="18" charset="0"/>
                <a:cs typeface="Times New Roman" panose="02020603050405020304" pitchFamily="18" charset="0"/>
              </a:rPr>
              <a:t> Startup Incubator was given to team </a:t>
            </a:r>
            <a:r>
              <a:rPr lang="en-US" sz="1400" dirty="0" err="1" smtClean="0">
                <a:latin typeface="Times New Roman" panose="02020603050405020304" pitchFamily="18" charset="0"/>
                <a:cs typeface="Times New Roman" panose="02020603050405020304" pitchFamily="18" charset="0"/>
              </a:rPr>
              <a:t>myOuch</a:t>
            </a:r>
            <a:r>
              <a:rPr lang="en-US" sz="1400" dirty="0" smtClean="0">
                <a:latin typeface="Times New Roman" panose="02020603050405020304" pitchFamily="18" charset="0"/>
                <a:cs typeface="Times New Roman" panose="02020603050405020304" pitchFamily="18" charset="0"/>
              </a:rPr>
              <a:t> – a </a:t>
            </a:r>
            <a:r>
              <a:rPr lang="en-US" sz="1400" b="1" dirty="0" smtClean="0">
                <a:latin typeface="Times New Roman" panose="02020603050405020304" pitchFamily="18" charset="0"/>
                <a:cs typeface="Times New Roman" panose="02020603050405020304" pitchFamily="18" charset="0"/>
              </a:rPr>
              <a:t>solution </a:t>
            </a:r>
            <a:r>
              <a:rPr lang="en-US" sz="1400" b="1" dirty="0" err="1" smtClean="0">
                <a:latin typeface="Times New Roman" panose="02020603050405020304" pitchFamily="18" charset="0"/>
                <a:cs typeface="Times New Roman" panose="02020603050405020304" pitchFamily="18" charset="0"/>
              </a:rPr>
              <a:t>analysing</a:t>
            </a:r>
            <a:r>
              <a:rPr lang="en-US" sz="1400" b="1" dirty="0" smtClean="0">
                <a:latin typeface="Times New Roman" panose="02020603050405020304" pitchFamily="18" charset="0"/>
                <a:cs typeface="Times New Roman" panose="02020603050405020304" pitchFamily="18" charset="0"/>
              </a:rPr>
              <a:t> people’s pain patterns via artificial intelligence</a:t>
            </a:r>
            <a:r>
              <a:rPr lang="en-US" sz="1400" dirty="0" smtClean="0">
                <a:latin typeface="Times New Roman" panose="02020603050405020304" pitchFamily="18" charset="0"/>
                <a:cs typeface="Times New Roman" panose="02020603050405020304" pitchFamily="18" charset="0"/>
              </a:rPr>
              <a:t>. This team advanced the most in two days by creating a clickable prototype.</a:t>
            </a:r>
          </a:p>
          <a:p>
            <a:r>
              <a:rPr lang="en-US" sz="1400" dirty="0" smtClean="0">
                <a:latin typeface="Times New Roman" panose="02020603050405020304" pitchFamily="18" charset="0"/>
                <a:cs typeface="Times New Roman" panose="02020603050405020304" pitchFamily="18" charset="0"/>
              </a:rPr>
              <a:t>Special focus this year was on </a:t>
            </a:r>
            <a:r>
              <a:rPr lang="en-US" sz="1400" b="1" dirty="0" smtClean="0">
                <a:latin typeface="Times New Roman" panose="02020603050405020304" pitchFamily="18" charset="0"/>
                <a:cs typeface="Times New Roman" panose="02020603050405020304" pitchFamily="18" charset="0"/>
              </a:rPr>
              <a:t>health and support services for the elderly</a:t>
            </a:r>
            <a:r>
              <a:rPr lang="en-US" sz="1400" dirty="0" smtClean="0">
                <a:latin typeface="Times New Roman" panose="02020603050405020304" pitchFamily="18" charset="0"/>
                <a:cs typeface="Times New Roman" panose="02020603050405020304" pitchFamily="18" charset="0"/>
              </a:rPr>
              <a:t>. A direct pass to Silver Finder accelerator development </a:t>
            </a:r>
            <a:r>
              <a:rPr lang="en-US" sz="1400" dirty="0" err="1" smtClean="0">
                <a:latin typeface="Times New Roman" panose="02020603050405020304" pitchFamily="18" charset="0"/>
                <a:cs typeface="Times New Roman" panose="02020603050405020304" pitchFamily="18" charset="0"/>
              </a:rPr>
              <a:t>programme</a:t>
            </a:r>
            <a:r>
              <a:rPr lang="en-US" sz="1400" dirty="0" smtClean="0">
                <a:latin typeface="Times New Roman" panose="02020603050405020304" pitchFamily="18" charset="0"/>
                <a:cs typeface="Times New Roman" panose="02020603050405020304" pitchFamily="18" charset="0"/>
              </a:rPr>
              <a:t> was given to two teams – an automatic event and friend finder SEMU for the elderly, and e</a:t>
            </a:r>
            <a:r>
              <a:rPr lang="et-EE"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PharmaPass</a:t>
            </a:r>
            <a:r>
              <a:rPr lang="en-US" sz="1400" dirty="0" smtClean="0">
                <a:latin typeface="Times New Roman" panose="02020603050405020304" pitchFamily="18" charset="0"/>
                <a:cs typeface="Times New Roman" panose="02020603050405020304" pitchFamily="18" charset="0"/>
              </a:rPr>
              <a:t>, a solution that helps to improve the access to medications for the patients of nursing homes and assists them in the correct following of the treatment regime.</a:t>
            </a:r>
          </a:p>
          <a:p>
            <a:r>
              <a:rPr lang="en-US" sz="1400" dirty="0" smtClean="0">
                <a:latin typeface="Times New Roman" panose="02020603050405020304" pitchFamily="18" charset="0"/>
                <a:cs typeface="Times New Roman" panose="02020603050405020304" pitchFamily="18" charset="0"/>
              </a:rPr>
              <a:t>For the students of Digital Health, the hackathon was just the beginning. “In the Health Care Technology study </a:t>
            </a:r>
            <a:r>
              <a:rPr lang="en-US" sz="1400" dirty="0" err="1" smtClean="0">
                <a:latin typeface="Times New Roman" panose="02020603050405020304" pitchFamily="18" charset="0"/>
                <a:cs typeface="Times New Roman" panose="02020603050405020304" pitchFamily="18" charset="0"/>
              </a:rPr>
              <a:t>programme</a:t>
            </a:r>
            <a:r>
              <a:rPr lang="en-US" sz="1400" dirty="0" smtClean="0">
                <a:latin typeface="Times New Roman" panose="02020603050405020304" pitchFamily="18" charset="0"/>
                <a:cs typeface="Times New Roman" panose="02020603050405020304" pitchFamily="18" charset="0"/>
              </a:rPr>
              <a:t>, students shall continue with a semester project that </a:t>
            </a:r>
            <a:r>
              <a:rPr lang="en-US" sz="1400" b="1" dirty="0" smtClean="0">
                <a:latin typeface="Times New Roman" panose="02020603050405020304" pitchFamily="18" charset="0"/>
                <a:cs typeface="Times New Roman" panose="02020603050405020304" pitchFamily="18" charset="0"/>
              </a:rPr>
              <a:t>supports finding problem-based solutions</a:t>
            </a:r>
            <a:r>
              <a:rPr lang="en-US" sz="1400" dirty="0" smtClean="0">
                <a:latin typeface="Times New Roman" panose="02020603050405020304" pitchFamily="18" charset="0"/>
                <a:cs typeface="Times New Roman" panose="02020603050405020304" pitchFamily="18" charset="0"/>
              </a:rPr>
              <a:t> and the development of teamwork,” noted </a:t>
            </a:r>
            <a:r>
              <a:rPr lang="en-US" sz="1400" b="1" dirty="0" smtClean="0">
                <a:latin typeface="Times New Roman" panose="02020603050405020304" pitchFamily="18" charset="0"/>
                <a:cs typeface="Times New Roman" panose="02020603050405020304" pitchFamily="18" charset="0"/>
              </a:rPr>
              <a:t>Priit Kruus</a:t>
            </a:r>
            <a:r>
              <a:rPr lang="en-US" sz="1400" dirty="0" smtClean="0">
                <a:latin typeface="Times New Roman" panose="02020603050405020304" pitchFamily="18" charset="0"/>
                <a:cs typeface="Times New Roman" panose="02020603050405020304" pitchFamily="18" charset="0"/>
              </a:rPr>
              <a:t>, the head of the Health Care Technology master </a:t>
            </a:r>
            <a:r>
              <a:rPr lang="en-US" sz="1400" dirty="0" err="1" smtClean="0">
                <a:latin typeface="Times New Roman" panose="02020603050405020304" pitchFamily="18" charset="0"/>
                <a:cs typeface="Times New Roman" panose="02020603050405020304" pitchFamily="18" charset="0"/>
              </a:rPr>
              <a:t>programme</a:t>
            </a:r>
            <a:r>
              <a:rPr lang="en-US" sz="1400" dirty="0" smtClean="0">
                <a:latin typeface="Times New Roman" panose="02020603050405020304" pitchFamily="18" charset="0"/>
                <a:cs typeface="Times New Roman" panose="02020603050405020304" pitchFamily="18" charset="0"/>
              </a:rPr>
              <a:t>. “From these semester projects, proposals for digital health policy changes and world-changing start-ups could emerge, as proven by last year's projects,” he added.</a:t>
            </a:r>
          </a:p>
          <a:p>
            <a:r>
              <a:rPr lang="en-US" sz="1400" dirty="0" smtClean="0">
                <a:latin typeface="Times New Roman" panose="02020603050405020304" pitchFamily="18" charset="0"/>
                <a:cs typeface="Times New Roman" panose="02020603050405020304" pitchFamily="18" charset="0"/>
              </a:rPr>
              <a:t>The hackathon held on 1 -2 December brought together 51 participants from the </a:t>
            </a:r>
            <a:r>
              <a:rPr lang="en-US" sz="1400" dirty="0" err="1" smtClean="0">
                <a:latin typeface="Times New Roman" panose="02020603050405020304" pitchFamily="18" charset="0"/>
                <a:cs typeface="Times New Roman" panose="02020603050405020304" pitchFamily="18" charset="0"/>
              </a:rPr>
              <a:t>TalTech’s</a:t>
            </a:r>
            <a:r>
              <a:rPr lang="en-US" sz="1400" dirty="0" smtClean="0">
                <a:latin typeface="Times New Roman" panose="02020603050405020304" pitchFamily="18" charset="0"/>
                <a:cs typeface="Times New Roman" panose="02020603050405020304" pitchFamily="18" charset="0"/>
              </a:rPr>
              <a:t> study </a:t>
            </a:r>
            <a:r>
              <a:rPr lang="en-US" sz="1400" dirty="0" err="1" smtClean="0">
                <a:latin typeface="Times New Roman" panose="02020603050405020304" pitchFamily="18" charset="0"/>
                <a:cs typeface="Times New Roman" panose="02020603050405020304" pitchFamily="18" charset="0"/>
              </a:rPr>
              <a:t>programmes</a:t>
            </a:r>
            <a:r>
              <a:rPr lang="en-US" sz="1400" dirty="0" smtClean="0">
                <a:latin typeface="Times New Roman" panose="02020603050405020304" pitchFamily="18" charset="0"/>
                <a:cs typeface="Times New Roman" panose="02020603050405020304" pitchFamily="18" charset="0"/>
              </a:rPr>
              <a:t> Digital Health and E-Governance Technologies and Services, and from the Tallinn Health Care College. 16 experts were included to offer advice and support for the participants during the two days. The jury included Health Founders health economy </a:t>
            </a:r>
            <a:r>
              <a:rPr lang="en-US" sz="1400" dirty="0" err="1" smtClean="0">
                <a:latin typeface="Times New Roman" panose="02020603050405020304" pitchFamily="18" charset="0"/>
                <a:cs typeface="Times New Roman" panose="02020603050405020304" pitchFamily="18" charset="0"/>
              </a:rPr>
              <a:t>accelerator,Estonian</a:t>
            </a:r>
            <a:r>
              <a:rPr lang="en-US" sz="1400" dirty="0" smtClean="0">
                <a:latin typeface="Times New Roman" panose="02020603050405020304" pitchFamily="18" charset="0"/>
                <a:cs typeface="Times New Roman" panose="02020603050405020304" pitchFamily="18" charset="0"/>
              </a:rPr>
              <a:t> Health Insurance Fund, Estonian Business Angels Network </a:t>
            </a:r>
            <a:r>
              <a:rPr lang="en-US" sz="1400" dirty="0" err="1" smtClean="0">
                <a:latin typeface="Times New Roman" panose="02020603050405020304" pitchFamily="18" charset="0"/>
                <a:cs typeface="Times New Roman" panose="02020603050405020304" pitchFamily="18" charset="0"/>
              </a:rPr>
              <a:t>EstBAN</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Prototron</a:t>
            </a:r>
            <a:r>
              <a:rPr lang="en-US" sz="1400" dirty="0" smtClean="0">
                <a:latin typeface="Times New Roman" panose="02020603050405020304" pitchFamily="18" charset="0"/>
                <a:cs typeface="Times New Roman" panose="02020603050405020304" pitchFamily="18" charset="0"/>
              </a:rPr>
              <a:t>, Connected Health Cluster and </a:t>
            </a:r>
            <a:r>
              <a:rPr lang="en-US" sz="1400" dirty="0" err="1" smtClean="0">
                <a:latin typeface="Times New Roman" panose="02020603050405020304" pitchFamily="18" charset="0"/>
                <a:cs typeface="Times New Roman" panose="02020603050405020304" pitchFamily="18" charset="0"/>
              </a:rPr>
              <a:t>Tehnopol</a:t>
            </a:r>
            <a:r>
              <a:rPr lang="et-EE" sz="1400">
                <a:latin typeface="Times New Roman" panose="02020603050405020304" pitchFamily="18" charset="0"/>
                <a:cs typeface="Times New Roman" panose="02020603050405020304" pitchFamily="18" charset="0"/>
              </a:rPr>
              <a:t> </a:t>
            </a:r>
            <a:r>
              <a:rPr lang="et-EE" sz="1400" smtClean="0">
                <a:latin typeface="Times New Roman" panose="02020603050405020304" pitchFamily="18" charset="0"/>
                <a:cs typeface="Times New Roman" panose="02020603050405020304" pitchFamily="18" charset="0"/>
              </a:rPr>
              <a:t>and</a:t>
            </a:r>
            <a:r>
              <a:rPr lang="en-US" sz="140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TalTech</a:t>
            </a:r>
            <a:r>
              <a:rPr lang="en-US" sz="1200" dirty="0" smtClean="0"/>
              <a:t>.</a:t>
            </a:r>
          </a:p>
          <a:p>
            <a:r>
              <a:rPr lang="en-US" sz="1200" dirty="0" smtClean="0"/>
              <a:t> </a:t>
            </a:r>
            <a:endParaRPr lang="en-US" sz="1200" dirty="0"/>
          </a:p>
        </p:txBody>
      </p:sp>
    </p:spTree>
    <p:extLst>
      <p:ext uri="{BB962C8B-B14F-4D97-AF65-F5344CB8AC3E}">
        <p14:creationId xmlns:p14="http://schemas.microsoft.com/office/powerpoint/2010/main" val="2830828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1238</Words>
  <Application>Microsoft Office PowerPoint</Application>
  <PresentationFormat>Bredbild</PresentationFormat>
  <Paragraphs>43</Paragraphs>
  <Slides>6</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6</vt:i4>
      </vt:variant>
    </vt:vector>
  </HeadingPairs>
  <TitlesOfParts>
    <vt:vector size="11" baseType="lpstr">
      <vt:lpstr>Arial</vt:lpstr>
      <vt:lpstr>Calibri</vt:lpstr>
      <vt:lpstr>Calibri Light</vt:lpstr>
      <vt:lpstr>Times New Roman</vt:lpstr>
      <vt:lpstr>Office Theme</vt:lpstr>
      <vt:lpstr>Health Care Technology https://old.taltech.ee/?id=151883 </vt:lpstr>
      <vt:lpstr>PowerPoint-presentation</vt:lpstr>
      <vt:lpstr>PowerPoint-presentation</vt:lpstr>
      <vt:lpstr>PowerPoint-presentation</vt:lpstr>
      <vt:lpstr>PowerPoint-presentation</vt:lpstr>
      <vt:lpstr>PowerPoint-presentation</vt:lpstr>
    </vt:vector>
  </TitlesOfParts>
  <Company>Tallinn University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Technology TALTECH AND HEALTH ECONOMY ACCELERATOR HEALTH FOUNDERS BEGIN COOPERATION</dc:title>
  <dc:creator>Madli Krispin</dc:creator>
  <cp:lastModifiedBy>Mosad Zineldin</cp:lastModifiedBy>
  <cp:revision>23</cp:revision>
  <dcterms:created xsi:type="dcterms:W3CDTF">2021-02-08T12:04:41Z</dcterms:created>
  <dcterms:modified xsi:type="dcterms:W3CDTF">2021-02-14T01:37:39Z</dcterms:modified>
</cp:coreProperties>
</file>