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  <p:sldId id="262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401AC7-C04B-4E2F-8201-A9134B366FB9}" type="doc">
      <dgm:prSet loTypeId="urn:microsoft.com/office/officeart/2005/8/layout/vList6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29E577E-7E2B-4378-BD3C-2E0E87CBB650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Estimated Start Date</a:t>
          </a:r>
          <a:endParaRPr lang="en-US" dirty="0">
            <a:solidFill>
              <a:schemeClr val="bg1"/>
            </a:solidFill>
          </a:endParaRPr>
        </a:p>
      </dgm:t>
    </dgm:pt>
    <dgm:pt modelId="{954B8F08-DEAF-4F79-BFDA-52436474B567}" type="parTrans" cxnId="{80DDF924-316A-4B4B-85D2-5E78CEAE7783}">
      <dgm:prSet/>
      <dgm:spPr/>
      <dgm:t>
        <a:bodyPr/>
        <a:lstStyle/>
        <a:p>
          <a:endParaRPr lang="en-US"/>
        </a:p>
      </dgm:t>
    </dgm:pt>
    <dgm:pt modelId="{6051078B-3D7F-48D7-AF77-16205E783AA9}" type="sibTrans" cxnId="{80DDF924-316A-4B4B-85D2-5E78CEAE7783}">
      <dgm:prSet/>
      <dgm:spPr/>
      <dgm:t>
        <a:bodyPr/>
        <a:lstStyle/>
        <a:p>
          <a:endParaRPr lang="en-US"/>
        </a:p>
      </dgm:t>
    </dgm:pt>
    <dgm:pt modelId="{F1BA07A7-CDDD-4B93-8D91-1CDD0A8BBA05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1 – 11 - 2022</a:t>
          </a:r>
          <a:endParaRPr lang="en-US" dirty="0">
            <a:solidFill>
              <a:schemeClr val="bg1"/>
            </a:solidFill>
          </a:endParaRPr>
        </a:p>
      </dgm:t>
    </dgm:pt>
    <dgm:pt modelId="{A6447E40-F767-4369-A7A9-B3767E5DF746}" type="parTrans" cxnId="{AF3DFCEA-C715-406C-BBAC-E6A689F10504}">
      <dgm:prSet/>
      <dgm:spPr/>
      <dgm:t>
        <a:bodyPr/>
        <a:lstStyle/>
        <a:p>
          <a:endParaRPr lang="en-US"/>
        </a:p>
      </dgm:t>
    </dgm:pt>
    <dgm:pt modelId="{57FE90D8-582B-4DDA-8AE3-2F8BE836096F}" type="sibTrans" cxnId="{AF3DFCEA-C715-406C-BBAC-E6A689F10504}">
      <dgm:prSet/>
      <dgm:spPr/>
      <dgm:t>
        <a:bodyPr/>
        <a:lstStyle/>
        <a:p>
          <a:endParaRPr lang="en-US"/>
        </a:p>
      </dgm:t>
    </dgm:pt>
    <dgm:pt modelId="{AF3B9F01-64FA-41D3-BF93-42D8B06C577C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Estimated End Date</a:t>
          </a:r>
          <a:endParaRPr lang="en-US" dirty="0">
            <a:solidFill>
              <a:schemeClr val="bg1"/>
            </a:solidFill>
          </a:endParaRPr>
        </a:p>
      </dgm:t>
    </dgm:pt>
    <dgm:pt modelId="{DBAC7460-D50A-4471-A014-21CFF4DA0BB1}" type="parTrans" cxnId="{E976E6BA-5D97-4146-AB9E-DA4840413004}">
      <dgm:prSet/>
      <dgm:spPr/>
      <dgm:t>
        <a:bodyPr/>
        <a:lstStyle/>
        <a:p>
          <a:endParaRPr lang="en-US"/>
        </a:p>
      </dgm:t>
    </dgm:pt>
    <dgm:pt modelId="{F09812E7-1041-4BAC-A723-133067F8C8C6}" type="sibTrans" cxnId="{E976E6BA-5D97-4146-AB9E-DA4840413004}">
      <dgm:prSet/>
      <dgm:spPr/>
      <dgm:t>
        <a:bodyPr/>
        <a:lstStyle/>
        <a:p>
          <a:endParaRPr lang="en-US"/>
        </a:p>
      </dgm:t>
    </dgm:pt>
    <dgm:pt modelId="{0805002F-F200-4BDE-9E9D-A17C5B565389}">
      <dgm:prSet phldrT="[Text]"/>
      <dgm:spPr/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14 – 1 - 2024</a:t>
          </a:r>
          <a:endParaRPr lang="en-US" dirty="0">
            <a:solidFill>
              <a:schemeClr val="bg1"/>
            </a:solidFill>
          </a:endParaRPr>
        </a:p>
      </dgm:t>
    </dgm:pt>
    <dgm:pt modelId="{317B2890-4AA8-4973-B77C-1D619C572B9E}" type="parTrans" cxnId="{F82CCBB7-200E-4AE2-9AC1-953C36007842}">
      <dgm:prSet/>
      <dgm:spPr/>
      <dgm:t>
        <a:bodyPr/>
        <a:lstStyle/>
        <a:p>
          <a:endParaRPr lang="en-US"/>
        </a:p>
      </dgm:t>
    </dgm:pt>
    <dgm:pt modelId="{F466A12D-FE46-412B-B40D-EB7AE6FFA549}" type="sibTrans" cxnId="{F82CCBB7-200E-4AE2-9AC1-953C36007842}">
      <dgm:prSet/>
      <dgm:spPr/>
      <dgm:t>
        <a:bodyPr/>
        <a:lstStyle/>
        <a:p>
          <a:endParaRPr lang="en-US"/>
        </a:p>
      </dgm:t>
    </dgm:pt>
    <dgm:pt modelId="{1132F890-802E-4B6C-A930-3A5D2371820C}" type="pres">
      <dgm:prSet presAssocID="{1E401AC7-C04B-4E2F-8201-A9134B366FB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1FD6BF8-C5BC-4D2B-8E78-30C1C5609B00}" type="pres">
      <dgm:prSet presAssocID="{629E577E-7E2B-4378-BD3C-2E0E87CBB650}" presName="linNode" presStyleCnt="0"/>
      <dgm:spPr/>
    </dgm:pt>
    <dgm:pt modelId="{3ECEB837-9402-48AA-A0CA-3E883D2B89B3}" type="pres">
      <dgm:prSet presAssocID="{629E577E-7E2B-4378-BD3C-2E0E87CBB650}" presName="parentShp" presStyleLbl="node1" presStyleIdx="0" presStyleCnt="2" custLinFactNeighborX="0" custLinFactNeighborY="-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4A4527-EDC7-44E4-BC32-08109DB682E6}" type="pres">
      <dgm:prSet presAssocID="{629E577E-7E2B-4378-BD3C-2E0E87CBB650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0DB7E1-E188-4755-A0FC-73FD606D2E4A}" type="pres">
      <dgm:prSet presAssocID="{6051078B-3D7F-48D7-AF77-16205E783AA9}" presName="spacing" presStyleCnt="0"/>
      <dgm:spPr/>
    </dgm:pt>
    <dgm:pt modelId="{C9F988CA-EEB4-4E81-AC4F-B18FD588E2FC}" type="pres">
      <dgm:prSet presAssocID="{AF3B9F01-64FA-41D3-BF93-42D8B06C577C}" presName="linNode" presStyleCnt="0"/>
      <dgm:spPr/>
    </dgm:pt>
    <dgm:pt modelId="{1D0005B3-6816-4759-98AD-EB9221B1C372}" type="pres">
      <dgm:prSet presAssocID="{AF3B9F01-64FA-41D3-BF93-42D8B06C577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A332F6-62B8-4AFF-9780-952B04E9143F}" type="pres">
      <dgm:prSet presAssocID="{AF3B9F01-64FA-41D3-BF93-42D8B06C577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0DDF924-316A-4B4B-85D2-5E78CEAE7783}" srcId="{1E401AC7-C04B-4E2F-8201-A9134B366FB9}" destId="{629E577E-7E2B-4378-BD3C-2E0E87CBB650}" srcOrd="0" destOrd="0" parTransId="{954B8F08-DEAF-4F79-BFDA-52436474B567}" sibTransId="{6051078B-3D7F-48D7-AF77-16205E783AA9}"/>
    <dgm:cxn modelId="{E976E6BA-5D97-4146-AB9E-DA4840413004}" srcId="{1E401AC7-C04B-4E2F-8201-A9134B366FB9}" destId="{AF3B9F01-64FA-41D3-BF93-42D8B06C577C}" srcOrd="1" destOrd="0" parTransId="{DBAC7460-D50A-4471-A014-21CFF4DA0BB1}" sibTransId="{F09812E7-1041-4BAC-A723-133067F8C8C6}"/>
    <dgm:cxn modelId="{F82CCBB7-200E-4AE2-9AC1-953C36007842}" srcId="{AF3B9F01-64FA-41D3-BF93-42D8B06C577C}" destId="{0805002F-F200-4BDE-9E9D-A17C5B565389}" srcOrd="0" destOrd="0" parTransId="{317B2890-4AA8-4973-B77C-1D619C572B9E}" sibTransId="{F466A12D-FE46-412B-B40D-EB7AE6FFA549}"/>
    <dgm:cxn modelId="{448C09B7-C617-403F-BD78-39EC83EE0C94}" type="presOf" srcId="{0805002F-F200-4BDE-9E9D-A17C5B565389}" destId="{D5A332F6-62B8-4AFF-9780-952B04E9143F}" srcOrd="0" destOrd="0" presId="urn:microsoft.com/office/officeart/2005/8/layout/vList6"/>
    <dgm:cxn modelId="{CD2872B4-41DF-4262-868E-D75BB6F5AD53}" type="presOf" srcId="{1E401AC7-C04B-4E2F-8201-A9134B366FB9}" destId="{1132F890-802E-4B6C-A930-3A5D2371820C}" srcOrd="0" destOrd="0" presId="urn:microsoft.com/office/officeart/2005/8/layout/vList6"/>
    <dgm:cxn modelId="{07D5B064-CCFB-43D1-90F3-F3C4D5D958F9}" type="presOf" srcId="{F1BA07A7-CDDD-4B93-8D91-1CDD0A8BBA05}" destId="{5D4A4527-EDC7-44E4-BC32-08109DB682E6}" srcOrd="0" destOrd="0" presId="urn:microsoft.com/office/officeart/2005/8/layout/vList6"/>
    <dgm:cxn modelId="{B557BD45-1452-4316-83E4-9477C3F09FA7}" type="presOf" srcId="{629E577E-7E2B-4378-BD3C-2E0E87CBB650}" destId="{3ECEB837-9402-48AA-A0CA-3E883D2B89B3}" srcOrd="0" destOrd="0" presId="urn:microsoft.com/office/officeart/2005/8/layout/vList6"/>
    <dgm:cxn modelId="{02DB49D1-C80A-4A91-AC20-697CEF321B79}" type="presOf" srcId="{AF3B9F01-64FA-41D3-BF93-42D8B06C577C}" destId="{1D0005B3-6816-4759-98AD-EB9221B1C372}" srcOrd="0" destOrd="0" presId="urn:microsoft.com/office/officeart/2005/8/layout/vList6"/>
    <dgm:cxn modelId="{AF3DFCEA-C715-406C-BBAC-E6A689F10504}" srcId="{629E577E-7E2B-4378-BD3C-2E0E87CBB650}" destId="{F1BA07A7-CDDD-4B93-8D91-1CDD0A8BBA05}" srcOrd="0" destOrd="0" parTransId="{A6447E40-F767-4369-A7A9-B3767E5DF746}" sibTransId="{57FE90D8-582B-4DDA-8AE3-2F8BE836096F}"/>
    <dgm:cxn modelId="{F3782074-FDA3-4D7E-8688-3FA8387591A4}" type="presParOf" srcId="{1132F890-802E-4B6C-A930-3A5D2371820C}" destId="{51FD6BF8-C5BC-4D2B-8E78-30C1C5609B00}" srcOrd="0" destOrd="0" presId="urn:microsoft.com/office/officeart/2005/8/layout/vList6"/>
    <dgm:cxn modelId="{099A4942-B3E8-4A68-A061-3DE15436B6C4}" type="presParOf" srcId="{51FD6BF8-C5BC-4D2B-8E78-30C1C5609B00}" destId="{3ECEB837-9402-48AA-A0CA-3E883D2B89B3}" srcOrd="0" destOrd="0" presId="urn:microsoft.com/office/officeart/2005/8/layout/vList6"/>
    <dgm:cxn modelId="{D54EC78E-F9FA-4724-9224-FF89AFD814FA}" type="presParOf" srcId="{51FD6BF8-C5BC-4D2B-8E78-30C1C5609B00}" destId="{5D4A4527-EDC7-44E4-BC32-08109DB682E6}" srcOrd="1" destOrd="0" presId="urn:microsoft.com/office/officeart/2005/8/layout/vList6"/>
    <dgm:cxn modelId="{ADC111C8-1C2D-4EE6-81B7-B388F8F3DBED}" type="presParOf" srcId="{1132F890-802E-4B6C-A930-3A5D2371820C}" destId="{550DB7E1-E188-4755-A0FC-73FD606D2E4A}" srcOrd="1" destOrd="0" presId="urn:microsoft.com/office/officeart/2005/8/layout/vList6"/>
    <dgm:cxn modelId="{8B20482A-6F8C-4336-B268-EEB72FE6C689}" type="presParOf" srcId="{1132F890-802E-4B6C-A930-3A5D2371820C}" destId="{C9F988CA-EEB4-4E81-AC4F-B18FD588E2FC}" srcOrd="2" destOrd="0" presId="urn:microsoft.com/office/officeart/2005/8/layout/vList6"/>
    <dgm:cxn modelId="{E2509924-F3CF-44EF-B9AA-F39400BFDF34}" type="presParOf" srcId="{C9F988CA-EEB4-4E81-AC4F-B18FD588E2FC}" destId="{1D0005B3-6816-4759-98AD-EB9221B1C372}" srcOrd="0" destOrd="0" presId="urn:microsoft.com/office/officeart/2005/8/layout/vList6"/>
    <dgm:cxn modelId="{FF3FE1E6-0AD7-4053-9DF2-8B6BE3A79728}" type="presParOf" srcId="{C9F988CA-EEB4-4E81-AC4F-B18FD588E2FC}" destId="{D5A332F6-62B8-4AFF-9780-952B04E9143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A4527-EDC7-44E4-BC32-08109DB682E6}">
      <dsp:nvSpPr>
        <dsp:cNvPr id="0" name=""/>
        <dsp:cNvSpPr/>
      </dsp:nvSpPr>
      <dsp:spPr>
        <a:xfrm>
          <a:off x="3189951" y="293"/>
          <a:ext cx="4784926" cy="1145262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400" kern="1200" dirty="0" smtClean="0">
              <a:solidFill>
                <a:schemeClr val="bg1"/>
              </a:solidFill>
            </a:rPr>
            <a:t>1 – 11 - 2022</a:t>
          </a:r>
          <a:endParaRPr lang="en-US" sz="5400" kern="1200" dirty="0">
            <a:solidFill>
              <a:schemeClr val="bg1"/>
            </a:solidFill>
          </a:endParaRPr>
        </a:p>
      </dsp:txBody>
      <dsp:txXfrm>
        <a:off x="3189951" y="143451"/>
        <a:ext cx="4355453" cy="858946"/>
      </dsp:txXfrm>
    </dsp:sp>
    <dsp:sp modelId="{3ECEB837-9402-48AA-A0CA-3E883D2B89B3}">
      <dsp:nvSpPr>
        <dsp:cNvPr id="0" name=""/>
        <dsp:cNvSpPr/>
      </dsp:nvSpPr>
      <dsp:spPr>
        <a:xfrm>
          <a:off x="0" y="0"/>
          <a:ext cx="3189951" cy="11452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bg1"/>
              </a:solidFill>
            </a:rPr>
            <a:t>Estimated Start Date</a:t>
          </a:r>
          <a:endParaRPr lang="en-US" sz="3600" kern="1200" dirty="0">
            <a:solidFill>
              <a:schemeClr val="bg1"/>
            </a:solidFill>
          </a:endParaRPr>
        </a:p>
      </dsp:txBody>
      <dsp:txXfrm>
        <a:off x="55907" y="55907"/>
        <a:ext cx="3078137" cy="1033448"/>
      </dsp:txXfrm>
    </dsp:sp>
    <dsp:sp modelId="{D5A332F6-62B8-4AFF-9780-952B04E9143F}">
      <dsp:nvSpPr>
        <dsp:cNvPr id="0" name=""/>
        <dsp:cNvSpPr/>
      </dsp:nvSpPr>
      <dsp:spPr>
        <a:xfrm>
          <a:off x="3189951" y="1260082"/>
          <a:ext cx="4784926" cy="1145262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285750" lvl="1" indent="-285750" algn="l" defTabSz="2400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5400" kern="1200" dirty="0" smtClean="0">
              <a:solidFill>
                <a:schemeClr val="bg1"/>
              </a:solidFill>
            </a:rPr>
            <a:t>14 – 1 - 2024</a:t>
          </a:r>
          <a:endParaRPr lang="en-US" sz="5400" kern="1200" dirty="0">
            <a:solidFill>
              <a:schemeClr val="bg1"/>
            </a:solidFill>
          </a:endParaRPr>
        </a:p>
      </dsp:txBody>
      <dsp:txXfrm>
        <a:off x="3189951" y="1403240"/>
        <a:ext cx="4355453" cy="858946"/>
      </dsp:txXfrm>
    </dsp:sp>
    <dsp:sp modelId="{1D0005B3-6816-4759-98AD-EB9221B1C372}">
      <dsp:nvSpPr>
        <dsp:cNvPr id="0" name=""/>
        <dsp:cNvSpPr/>
      </dsp:nvSpPr>
      <dsp:spPr>
        <a:xfrm>
          <a:off x="0" y="1260082"/>
          <a:ext cx="3189951" cy="11452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bg1"/>
              </a:solidFill>
            </a:rPr>
            <a:t>Estimated End Date</a:t>
          </a:r>
          <a:endParaRPr lang="en-US" sz="3600" kern="1200" dirty="0">
            <a:solidFill>
              <a:schemeClr val="bg1"/>
            </a:solidFill>
          </a:endParaRPr>
        </a:p>
      </dsp:txBody>
      <dsp:txXfrm>
        <a:off x="55907" y="1315989"/>
        <a:ext cx="3078137" cy="1033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9E2EF-D809-4D4D-ADE9-3A898FDF9AFE}" type="datetimeFigureOut">
              <a:rPr lang="en-US" smtClean="0"/>
              <a:t>3/25/2021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B8EC2-63AE-4B85-9718-C45DC436E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4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B8EC2-63AE-4B85-9718-C45DC436EC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8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B8EC2-63AE-4B85-9718-C45DC436EC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78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2673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Interprofessional </a:t>
            </a:r>
            <a:r>
              <a:rPr lang="en-US" sz="4000" dirty="0">
                <a:solidFill>
                  <a:schemeClr val="bg1"/>
                </a:solidFill>
              </a:rPr>
              <a:t>Student-run Primary CARE clinics: A University-Enterprise Knowledge Triangle Cooperation </a:t>
            </a:r>
            <a:r>
              <a:rPr lang="en-US" sz="4000" dirty="0" smtClean="0">
                <a:solidFill>
                  <a:schemeClr val="bg1"/>
                </a:solidFill>
              </a:rPr>
              <a:t>Approach </a:t>
            </a:r>
            <a:r>
              <a:rPr lang="en-US" sz="4000" b="1" dirty="0" smtClean="0">
                <a:solidFill>
                  <a:schemeClr val="bg1"/>
                </a:solidFill>
              </a:rPr>
              <a:t>(I care)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876424" y="3870036"/>
            <a:ext cx="8791575" cy="2782454"/>
          </a:xfrm>
        </p:spPr>
        <p:txBody>
          <a:bodyPr>
            <a:normAutofit/>
          </a:bodyPr>
          <a:lstStyle/>
          <a:p>
            <a:pPr algn="ctr"/>
            <a:r>
              <a:rPr lang="en-US" sz="3200" i="1" dirty="0">
                <a:solidFill>
                  <a:schemeClr val="bg1"/>
                </a:solidFill>
              </a:rPr>
              <a:t>WP7 -  Sustainability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Bassem Kaissi , M.U.B.S - Lebanon</a:t>
            </a:r>
          </a:p>
          <a:p>
            <a:pPr algn="ctr"/>
            <a:r>
              <a:rPr lang="en-US" sz="1800" dirty="0" smtClean="0">
                <a:solidFill>
                  <a:schemeClr val="bg1"/>
                </a:solidFill>
              </a:rPr>
              <a:t>March 24, 2021</a:t>
            </a: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1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OUTLINE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chemeClr val="bg1"/>
                </a:solidFill>
              </a:rPr>
              <a:t>ICARE WP7 Leaders/ Co-Leaders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chemeClr val="bg1"/>
                </a:solidFill>
              </a:rPr>
              <a:t>ICARE WP7 Dates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chemeClr val="bg1"/>
                </a:solidFill>
              </a:rPr>
              <a:t>Sustainability Definition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chemeClr val="bg1"/>
                </a:solidFill>
              </a:rPr>
              <a:t>Erasmus+ CBHE Projects WPs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chemeClr val="bg1"/>
                </a:solidFill>
              </a:rPr>
              <a:t>Objective and Expected Deliverables of I CARE WP 7</a:t>
            </a:r>
          </a:p>
          <a:p>
            <a:pPr marL="514350" indent="-514350">
              <a:buFont typeface="+mj-lt"/>
              <a:buAutoNum type="romanUcPeriod"/>
            </a:pPr>
            <a:r>
              <a:rPr lang="en-US" dirty="0" smtClean="0">
                <a:solidFill>
                  <a:schemeClr val="bg1"/>
                </a:solidFill>
              </a:rPr>
              <a:t>I CARE  WP7 Next Steps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85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770917"/>
            <a:ext cx="9905998" cy="147857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ICARE WP7 Leaders/ Co-Leaders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7902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chemeClr val="bg1"/>
                </a:solidFill>
              </a:rPr>
              <a:t>Leader</a:t>
            </a:r>
            <a:r>
              <a:rPr lang="en-US" dirty="0" smtClean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Partner 15 ( M.U.B.S)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600" b="1" dirty="0" smtClean="0">
                <a:solidFill>
                  <a:schemeClr val="bg1"/>
                </a:solidFill>
              </a:rPr>
              <a:t>Co- Leaders: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Partner </a:t>
            </a:r>
            <a:r>
              <a:rPr lang="en-US" dirty="0">
                <a:solidFill>
                  <a:schemeClr val="bg1"/>
                </a:solidFill>
              </a:rPr>
              <a:t>3 (TUC)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Partner 4 (TALTECH)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Partner 6 (AU)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Partner 7 (ASU)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Partner 10 (BUC)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67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0615" y="734406"/>
            <a:ext cx="9905998" cy="147857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ICARE WP7 Dates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928239"/>
              </p:ext>
            </p:extLst>
          </p:nvPr>
        </p:nvGraphicFramePr>
        <p:xfrm>
          <a:off x="2166650" y="2646652"/>
          <a:ext cx="7974878" cy="24056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58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729354"/>
            <a:ext cx="9905998" cy="147857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Sustainability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612044"/>
            <a:ext cx="9905999" cy="354171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A project is sustainable when it continues to deliver benefits to the project beneficiaries and </a:t>
            </a:r>
            <a:r>
              <a:rPr lang="en-US" dirty="0">
                <a:solidFill>
                  <a:schemeClr val="bg1"/>
                </a:solidFill>
              </a:rPr>
              <a:t>other constituencies  </a:t>
            </a:r>
            <a:r>
              <a:rPr lang="en-US" dirty="0" smtClean="0">
                <a:solidFill>
                  <a:schemeClr val="bg1"/>
                </a:solidFill>
              </a:rPr>
              <a:t>for an extended period after the commission’s financial assistance has been terminated (European Commission – Directorate - General education and Culture, 2006)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81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Erasmus+ CBHE Projects WPs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5 Types of WPs in Erasmus+ CBHE projects: Preparation – Development – Quality Assurance – Dissemination and Exploitation – Management.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Under each of the above 5 types of WP, at least one specific WP must be identified. Otherwise, you will not be able to receive funding for your Erasmus+ CBHE project.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12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746763"/>
            <a:ext cx="9905998" cy="147857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Objective and Expected Deliverables of I CARE WP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3058" y="2097088"/>
            <a:ext cx="10054353" cy="36941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objective of this WP is to ensure both institutional and financial sustainability of Key project activities through the following deliverables: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Approval &amp; Integration of the study and training modules.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In- Service Training &amp; Web platform active &amp; sustained at the partner universities with the involvement of all relevant internal and external stakeholders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Establishment of 2 core fundraising &amp; Analytics Teams at the lead university in each PC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Establishment of Interregional Association by the project consortium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 CARE  WP7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Preparing a sustainability strategy/plan ( Draft end of May 2021 – Finalized end of June 2021)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Given that sustainability is a dynamic process, the plan will be continuously reviewed based on the project progress.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en-US" baseline="30000" dirty="0" smtClean="0">
                <a:solidFill>
                  <a:schemeClr val="bg1"/>
                </a:solidFill>
              </a:rPr>
              <a:t>nd</a:t>
            </a:r>
            <a:r>
              <a:rPr lang="en-US" dirty="0" smtClean="0">
                <a:solidFill>
                  <a:schemeClr val="bg1"/>
                </a:solidFill>
              </a:rPr>
              <a:t> and 3</a:t>
            </a:r>
            <a:r>
              <a:rPr lang="en-US" baseline="30000" dirty="0" smtClean="0">
                <a:solidFill>
                  <a:schemeClr val="bg1"/>
                </a:solidFill>
              </a:rPr>
              <a:t>rd</a:t>
            </a:r>
            <a:r>
              <a:rPr lang="en-US" dirty="0" smtClean="0">
                <a:solidFill>
                  <a:schemeClr val="bg1"/>
                </a:solidFill>
              </a:rPr>
              <a:t> year activities will be carried out as specified in the WP7 timetable.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1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0612" y="2565305"/>
            <a:ext cx="9905998" cy="147857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THANK YOU FOR YOUR Attention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26" y="103562"/>
            <a:ext cx="2986948" cy="6909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clrChange>
              <a:clrFrom>
                <a:srgbClr val="9C9C9C"/>
              </a:clrFrom>
              <a:clrTo>
                <a:srgbClr val="9C9C9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3564" y="44035"/>
            <a:ext cx="1119042" cy="8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3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ustom 1">
      <a:dk1>
        <a:srgbClr val="000000"/>
      </a:dk1>
      <a:lt1>
        <a:srgbClr val="FFFFFF"/>
      </a:lt1>
      <a:dk2>
        <a:srgbClr val="FFEBA7"/>
      </a:dk2>
      <a:lt2>
        <a:srgbClr val="D8FC68"/>
      </a:lt2>
      <a:accent1>
        <a:srgbClr val="2B5F27"/>
      </a:accent1>
      <a:accent2>
        <a:srgbClr val="FFEBA7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103</TotalTime>
  <Words>385</Words>
  <Application>Microsoft Office PowerPoint</Application>
  <PresentationFormat>Bredbild</PresentationFormat>
  <Paragraphs>49</Paragraphs>
  <Slides>9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Wingdings</vt:lpstr>
      <vt:lpstr>Circuit</vt:lpstr>
      <vt:lpstr>Interprofessional Student-run Primary CARE clinics: A University-Enterprise Knowledge Triangle Cooperation Approach (I care)</vt:lpstr>
      <vt:lpstr>OUTLINE</vt:lpstr>
      <vt:lpstr>ICARE WP7 Leaders/ Co-Leaders </vt:lpstr>
      <vt:lpstr>ICARE WP7 Dates</vt:lpstr>
      <vt:lpstr>Sustainability Definition</vt:lpstr>
      <vt:lpstr>Erasmus+ CBHE Projects WPs</vt:lpstr>
      <vt:lpstr>Objective and Expected Deliverables of I CARE WP 7</vt:lpstr>
      <vt:lpstr>I CARE  WP7 Next Steps</vt:lpstr>
      <vt:lpstr>THANK YOU FOR YOUR Attention</vt:lpstr>
    </vt:vector>
  </TitlesOfParts>
  <Company>Microsoft (C)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Interprofessional Student-run Primary CARE clinics: A University-Enterprise Knowledge Triangle Cooperation Approach (I care)</dc:title>
  <dc:creator>Dell</dc:creator>
  <cp:lastModifiedBy>Mosad Zineldin</cp:lastModifiedBy>
  <cp:revision>15</cp:revision>
  <dcterms:created xsi:type="dcterms:W3CDTF">2021-03-12T08:14:59Z</dcterms:created>
  <dcterms:modified xsi:type="dcterms:W3CDTF">2021-03-25T00:45:57Z</dcterms:modified>
</cp:coreProperties>
</file>